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ppt/notesSlides/notesSlide13.xml" ContentType="application/vnd.openxmlformats-officedocument.presentationml.notesSlide+xml"/>
  <Override PartName="/ppt/charts/chart9.xml" ContentType="application/vnd.openxmlformats-officedocument.drawingml.chart+xml"/>
  <Override PartName="/ppt/notesSlides/notesSlide14.xml" ContentType="application/vnd.openxmlformats-officedocument.presentationml.notesSlide+xml"/>
  <Override PartName="/ppt/charts/chart10.xml" ContentType="application/vnd.openxmlformats-officedocument.drawingml.chart+xml"/>
  <Override PartName="/ppt/notesSlides/notesSlide15.xml" ContentType="application/vnd.openxmlformats-officedocument.presentationml.notesSlide+xml"/>
  <Override PartName="/ppt/charts/chart11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2.xml" ContentType="application/vnd.openxmlformats-officedocument.drawingml.chart+xml"/>
  <Override PartName="/ppt/notesSlides/notesSlide18.xml" ContentType="application/vnd.openxmlformats-officedocument.presentationml.notesSlide+xml"/>
  <Override PartName="/ppt/charts/chart13.xml" ContentType="application/vnd.openxmlformats-officedocument.drawingml.char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4.xml" ContentType="application/vnd.openxmlformats-officedocument.drawingml.chart+xml"/>
  <Override PartName="/ppt/theme/themeOverride1.xml" ContentType="application/vnd.openxmlformats-officedocument.themeOverride+xml"/>
  <Override PartName="/ppt/notesSlides/notesSlide21.xml" ContentType="application/vnd.openxmlformats-officedocument.presentationml.notesSlide+xml"/>
  <Override PartName="/ppt/charts/chart15.xml" ContentType="application/vnd.openxmlformats-officedocument.drawingml.chart+xml"/>
  <Override PartName="/ppt/theme/themeOverride2.xml" ContentType="application/vnd.openxmlformats-officedocument.themeOverride+xml"/>
  <Override PartName="/ppt/notesSlides/notesSlide22.xml" ContentType="application/vnd.openxmlformats-officedocument.presentationml.notesSlide+xml"/>
  <Override PartName="/ppt/charts/chart16.xml" ContentType="application/vnd.openxmlformats-officedocument.drawingml.chart+xml"/>
  <Override PartName="/ppt/theme/themeOverride3.xml" ContentType="application/vnd.openxmlformats-officedocument.themeOverride+xml"/>
  <Override PartName="/ppt/notesSlides/notesSlide23.xml" ContentType="application/vnd.openxmlformats-officedocument.presentationml.notesSlide+xml"/>
  <Override PartName="/ppt/charts/chart17.xml" ContentType="application/vnd.openxmlformats-officedocument.drawingml.chart+xml"/>
  <Override PartName="/ppt/theme/themeOverride4.xml" ContentType="application/vnd.openxmlformats-officedocument.themeOverride+xml"/>
  <Override PartName="/ppt/notesSlides/notesSlide24.xml" ContentType="application/vnd.openxmlformats-officedocument.presentationml.notesSlide+xml"/>
  <Override PartName="/ppt/charts/chart18.xml" ContentType="application/vnd.openxmlformats-officedocument.drawingml.chart+xml"/>
  <Override PartName="/ppt/theme/themeOverride5.xml" ContentType="application/vnd.openxmlformats-officedocument.themeOverride+xml"/>
  <Override PartName="/ppt/notesSlides/notesSlide25.xml" ContentType="application/vnd.openxmlformats-officedocument.presentationml.notesSlide+xml"/>
  <Override PartName="/ppt/charts/chart19.xml" ContentType="application/vnd.openxmlformats-officedocument.drawingml.chart+xml"/>
  <Override PartName="/ppt/theme/themeOverride6.xml" ContentType="application/vnd.openxmlformats-officedocument.themeOverride+xml"/>
  <Override PartName="/ppt/notesSlides/notesSlide26.xml" ContentType="application/vnd.openxmlformats-officedocument.presentationml.notesSlide+xml"/>
  <Override PartName="/ppt/charts/chart20.xml" ContentType="application/vnd.openxmlformats-officedocument.drawingml.chart+xml"/>
  <Override PartName="/ppt/theme/themeOverride7.xml" ContentType="application/vnd.openxmlformats-officedocument.themeOverride+xml"/>
  <Override PartName="/ppt/notesSlides/notesSlide27.xml" ContentType="application/vnd.openxmlformats-officedocument.presentationml.notesSlide+xml"/>
  <Override PartName="/ppt/charts/chart21.xml" ContentType="application/vnd.openxmlformats-officedocument.drawingml.chart+xml"/>
  <Override PartName="/ppt/theme/themeOverride8.xml" ContentType="application/vnd.openxmlformats-officedocument.themeOverride+xml"/>
  <Override PartName="/ppt/notesSlides/notesSlide28.xml" ContentType="application/vnd.openxmlformats-officedocument.presentationml.notesSlide+xml"/>
  <Override PartName="/ppt/charts/chart22.xml" ContentType="application/vnd.openxmlformats-officedocument.drawingml.chart+xml"/>
  <Override PartName="/ppt/theme/themeOverride9.xml" ContentType="application/vnd.openxmlformats-officedocument.themeOverride+xml"/>
  <Override PartName="/ppt/notesSlides/notesSlide29.xml" ContentType="application/vnd.openxmlformats-officedocument.presentationml.notesSlide+xml"/>
  <Override PartName="/ppt/charts/chart23.xml" ContentType="application/vnd.openxmlformats-officedocument.drawingml.chart+xml"/>
  <Override PartName="/ppt/theme/themeOverride10.xml" ContentType="application/vnd.openxmlformats-officedocument.themeOverride+xml"/>
  <Override PartName="/ppt/notesSlides/notesSlide30.xml" ContentType="application/vnd.openxmlformats-officedocument.presentationml.notesSlide+xml"/>
  <Override PartName="/ppt/charts/chart24.xml" ContentType="application/vnd.openxmlformats-officedocument.drawingml.chart+xml"/>
  <Override PartName="/ppt/theme/themeOverride11.xml" ContentType="application/vnd.openxmlformats-officedocument.themeOverride+xml"/>
  <Override PartName="/ppt/notesSlides/notesSlide31.xml" ContentType="application/vnd.openxmlformats-officedocument.presentationml.notesSlide+xml"/>
  <Override PartName="/ppt/charts/chart25.xml" ContentType="application/vnd.openxmlformats-officedocument.drawingml.chart+xml"/>
  <Override PartName="/ppt/theme/themeOverride12.xml" ContentType="application/vnd.openxmlformats-officedocument.themeOverride+xml"/>
  <Override PartName="/ppt/notesSlides/notesSlide32.xml" ContentType="application/vnd.openxmlformats-officedocument.presentationml.notesSlide+xml"/>
  <Override PartName="/ppt/charts/chart26.xml" ContentType="application/vnd.openxmlformats-officedocument.drawingml.chart+xml"/>
  <Override PartName="/ppt/theme/themeOverride13.xml" ContentType="application/vnd.openxmlformats-officedocument.themeOverride+xml"/>
  <Override PartName="/ppt/notesSlides/notesSlide33.xml" ContentType="application/vnd.openxmlformats-officedocument.presentationml.notesSlide+xml"/>
  <Override PartName="/ppt/charts/chart27.xml" ContentType="application/vnd.openxmlformats-officedocument.drawingml.chart+xml"/>
  <Override PartName="/ppt/theme/themeOverride14.xml" ContentType="application/vnd.openxmlformats-officedocument.themeOverride+xml"/>
  <Override PartName="/ppt/notesSlides/notesSlide34.xml" ContentType="application/vnd.openxmlformats-officedocument.presentationml.notesSlide+xml"/>
  <Override PartName="/ppt/charts/chart28.xml" ContentType="application/vnd.openxmlformats-officedocument.drawingml.chart+xml"/>
  <Override PartName="/ppt/theme/themeOverride15.xml" ContentType="application/vnd.openxmlformats-officedocument.themeOverride+xml"/>
  <Override PartName="/ppt/notesSlides/notesSlide35.xml" ContentType="application/vnd.openxmlformats-officedocument.presentationml.notesSlide+xml"/>
  <Override PartName="/ppt/charts/chart29.xml" ContentType="application/vnd.openxmlformats-officedocument.drawingml.chart+xml"/>
  <Override PartName="/ppt/theme/themeOverride16.xml" ContentType="application/vnd.openxmlformats-officedocument.themeOverride+xml"/>
  <Override PartName="/ppt/notesSlides/notesSlide36.xml" ContentType="application/vnd.openxmlformats-officedocument.presentationml.notesSlide+xml"/>
  <Override PartName="/ppt/charts/chart30.xml" ContentType="application/vnd.openxmlformats-officedocument.drawingml.chart+xml"/>
  <Override PartName="/ppt/theme/themeOverride17.xml" ContentType="application/vnd.openxmlformats-officedocument.themeOverride+xml"/>
  <Override PartName="/ppt/notesSlides/notesSlide37.xml" ContentType="application/vnd.openxmlformats-officedocument.presentationml.notesSlide+xml"/>
  <Override PartName="/ppt/charts/chart31.xml" ContentType="application/vnd.openxmlformats-officedocument.drawingml.chart+xml"/>
  <Override PartName="/ppt/theme/themeOverride18.xml" ContentType="application/vnd.openxmlformats-officedocument.themeOverride+xml"/>
  <Override PartName="/ppt/notesSlides/notesSlide38.xml" ContentType="application/vnd.openxmlformats-officedocument.presentationml.notesSlide+xml"/>
  <Override PartName="/ppt/charts/chart32.xml" ContentType="application/vnd.openxmlformats-officedocument.drawingml.chart+xml"/>
  <Override PartName="/ppt/theme/themeOverride19.xml" ContentType="application/vnd.openxmlformats-officedocument.themeOverride+xml"/>
  <Override PartName="/ppt/notesSlides/notesSlide39.xml" ContentType="application/vnd.openxmlformats-officedocument.presentationml.notesSlide+xml"/>
  <Override PartName="/ppt/charts/chart33.xml" ContentType="application/vnd.openxmlformats-officedocument.drawingml.chart+xml"/>
  <Override PartName="/ppt/notesSlides/notesSlide40.xml" ContentType="application/vnd.openxmlformats-officedocument.presentationml.notesSlide+xml"/>
  <Override PartName="/ppt/charts/chart34.xml" ContentType="application/vnd.openxmlformats-officedocument.drawingml.chart+xml"/>
  <Override PartName="/ppt/theme/themeOverride20.xml" ContentType="application/vnd.openxmlformats-officedocument.themeOverride+xml"/>
  <Override PartName="/ppt/notesSlides/notesSlide41.xml" ContentType="application/vnd.openxmlformats-officedocument.presentationml.notesSlide+xml"/>
  <Override PartName="/ppt/charts/chart35.xml" ContentType="application/vnd.openxmlformats-officedocument.drawingml.chart+xml"/>
  <Override PartName="/ppt/theme/themeOverride21.xml" ContentType="application/vnd.openxmlformats-officedocument.themeOverride+xml"/>
  <Override PartName="/ppt/charts/chart36.xml" ContentType="application/vnd.openxmlformats-officedocument.drawingml.chart+xml"/>
  <Override PartName="/ppt/theme/themeOverride22.xml" ContentType="application/vnd.openxmlformats-officedocument.themeOverride+xml"/>
  <Override PartName="/ppt/charts/chart37.xml" ContentType="application/vnd.openxmlformats-officedocument.drawingml.chart+xml"/>
  <Override PartName="/ppt/theme/themeOverride23.xml" ContentType="application/vnd.openxmlformats-officedocument.themeOverride+xml"/>
  <Override PartName="/ppt/charts/chart38.xml" ContentType="application/vnd.openxmlformats-officedocument.drawingml.chart+xml"/>
  <Override PartName="/ppt/theme/themeOverride24.xml" ContentType="application/vnd.openxmlformats-officedocument.themeOverride+xml"/>
  <Override PartName="/ppt/charts/chart39.xml" ContentType="application/vnd.openxmlformats-officedocument.drawingml.chart+xml"/>
  <Override PartName="/ppt/theme/themeOverride25.xml" ContentType="application/vnd.openxmlformats-officedocument.themeOverride+xml"/>
  <Override PartName="/ppt/charts/chart40.xml" ContentType="application/vnd.openxmlformats-officedocument.drawingml.chart+xml"/>
  <Override PartName="/ppt/theme/themeOverride26.xml" ContentType="application/vnd.openxmlformats-officedocument.themeOverride+xml"/>
  <Override PartName="/ppt/charts/chart41.xml" ContentType="application/vnd.openxmlformats-officedocument.drawingml.chart+xml"/>
  <Override PartName="/ppt/theme/themeOverride27.xml" ContentType="application/vnd.openxmlformats-officedocument.themeOverride+xml"/>
  <Override PartName="/ppt/charts/chart42.xml" ContentType="application/vnd.openxmlformats-officedocument.drawingml.chart+xml"/>
  <Override PartName="/ppt/theme/themeOverride28.xml" ContentType="application/vnd.openxmlformats-officedocument.themeOverride+xml"/>
  <Override PartName="/ppt/charts/chart43.xml" ContentType="application/vnd.openxmlformats-officedocument.drawingml.chart+xml"/>
  <Override PartName="/ppt/theme/themeOverride29.xml" ContentType="application/vnd.openxmlformats-officedocument.themeOverride+xml"/>
  <Override PartName="/ppt/charts/chart44.xml" ContentType="application/vnd.openxmlformats-officedocument.drawingml.chart+xml"/>
  <Override PartName="/ppt/theme/themeOverride30.xml" ContentType="application/vnd.openxmlformats-officedocument.themeOverride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theme/themeOverride31.xml" ContentType="application/vnd.openxmlformats-officedocument.themeOverride+xml"/>
  <Override PartName="/ppt/charts/chart47.xml" ContentType="application/vnd.openxmlformats-officedocument.drawingml.chart+xml"/>
  <Override PartName="/ppt/theme/themeOverride32.xml" ContentType="application/vnd.openxmlformats-officedocument.themeOverride+xml"/>
  <Override PartName="/ppt/charts/chart48.xml" ContentType="application/vnd.openxmlformats-officedocument.drawingml.chart+xml"/>
  <Override PartName="/ppt/theme/themeOverride33.xml" ContentType="application/vnd.openxmlformats-officedocument.themeOverride+xml"/>
  <Override PartName="/ppt/charts/chart49.xml" ContentType="application/vnd.openxmlformats-officedocument.drawingml.chart+xml"/>
  <Override PartName="/ppt/theme/themeOverride34.xml" ContentType="application/vnd.openxmlformats-officedocument.themeOverride+xml"/>
  <Override PartName="/ppt/charts/chart50.xml" ContentType="application/vnd.openxmlformats-officedocument.drawingml.chart+xml"/>
  <Override PartName="/ppt/theme/themeOverride35.xml" ContentType="application/vnd.openxmlformats-officedocument.themeOverride+xml"/>
  <Override PartName="/ppt/notesSlides/notesSlide42.xml" ContentType="application/vnd.openxmlformats-officedocument.presentationml.notesSlide+xml"/>
  <Override PartName="/ppt/charts/chart51.xml" ContentType="application/vnd.openxmlformats-officedocument.drawingml.chart+xml"/>
  <Override PartName="/ppt/theme/themeOverride3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7"/>
  </p:notesMasterIdLst>
  <p:handoutMasterIdLst>
    <p:handoutMasterId r:id="rId88"/>
  </p:handoutMasterIdLst>
  <p:sldIdLst>
    <p:sldId id="308" r:id="rId3"/>
    <p:sldId id="309" r:id="rId4"/>
    <p:sldId id="321" r:id="rId5"/>
    <p:sldId id="322" r:id="rId6"/>
    <p:sldId id="323" r:id="rId7"/>
    <p:sldId id="324" r:id="rId8"/>
    <p:sldId id="325" r:id="rId9"/>
    <p:sldId id="326" r:id="rId10"/>
    <p:sldId id="327" r:id="rId11"/>
    <p:sldId id="400" r:id="rId12"/>
    <p:sldId id="330" r:id="rId13"/>
    <p:sldId id="408" r:id="rId14"/>
    <p:sldId id="407" r:id="rId15"/>
    <p:sldId id="334" r:id="rId16"/>
    <p:sldId id="335" r:id="rId17"/>
    <p:sldId id="336" r:id="rId18"/>
    <p:sldId id="337" r:id="rId19"/>
    <p:sldId id="338" r:id="rId20"/>
    <p:sldId id="339" r:id="rId21"/>
    <p:sldId id="340" r:id="rId22"/>
    <p:sldId id="341" r:id="rId23"/>
    <p:sldId id="342" r:id="rId24"/>
    <p:sldId id="343" r:id="rId25"/>
    <p:sldId id="344" r:id="rId26"/>
    <p:sldId id="345" r:id="rId27"/>
    <p:sldId id="346" r:id="rId28"/>
    <p:sldId id="347" r:id="rId29"/>
    <p:sldId id="348" r:id="rId30"/>
    <p:sldId id="349" r:id="rId31"/>
    <p:sldId id="350" r:id="rId32"/>
    <p:sldId id="351" r:id="rId33"/>
    <p:sldId id="352" r:id="rId34"/>
    <p:sldId id="353" r:id="rId35"/>
    <p:sldId id="354" r:id="rId36"/>
    <p:sldId id="355" r:id="rId37"/>
    <p:sldId id="356" r:id="rId38"/>
    <p:sldId id="357" r:id="rId39"/>
    <p:sldId id="358" r:id="rId40"/>
    <p:sldId id="359" r:id="rId41"/>
    <p:sldId id="360" r:id="rId42"/>
    <p:sldId id="361" r:id="rId43"/>
    <p:sldId id="362" r:id="rId44"/>
    <p:sldId id="363" r:id="rId45"/>
    <p:sldId id="364" r:id="rId46"/>
    <p:sldId id="365" r:id="rId47"/>
    <p:sldId id="366" r:id="rId48"/>
    <p:sldId id="367" r:id="rId49"/>
    <p:sldId id="368" r:id="rId50"/>
    <p:sldId id="369" r:id="rId51"/>
    <p:sldId id="370" r:id="rId52"/>
    <p:sldId id="371" r:id="rId53"/>
    <p:sldId id="372" r:id="rId54"/>
    <p:sldId id="373" r:id="rId55"/>
    <p:sldId id="374" r:id="rId56"/>
    <p:sldId id="375" r:id="rId57"/>
    <p:sldId id="376" r:id="rId58"/>
    <p:sldId id="377" r:id="rId59"/>
    <p:sldId id="378" r:id="rId60"/>
    <p:sldId id="379" r:id="rId61"/>
    <p:sldId id="380" r:id="rId62"/>
    <p:sldId id="381" r:id="rId63"/>
    <p:sldId id="382" r:id="rId64"/>
    <p:sldId id="383" r:id="rId65"/>
    <p:sldId id="384" r:id="rId66"/>
    <p:sldId id="385" r:id="rId67"/>
    <p:sldId id="386" r:id="rId68"/>
    <p:sldId id="387" r:id="rId69"/>
    <p:sldId id="388" r:id="rId70"/>
    <p:sldId id="389" r:id="rId71"/>
    <p:sldId id="390" r:id="rId72"/>
    <p:sldId id="391" r:id="rId73"/>
    <p:sldId id="392" r:id="rId74"/>
    <p:sldId id="393" r:id="rId75"/>
    <p:sldId id="394" r:id="rId76"/>
    <p:sldId id="395" r:id="rId77"/>
    <p:sldId id="396" r:id="rId78"/>
    <p:sldId id="397" r:id="rId79"/>
    <p:sldId id="398" r:id="rId80"/>
    <p:sldId id="399" r:id="rId81"/>
    <p:sldId id="401" r:id="rId82"/>
    <p:sldId id="402" r:id="rId83"/>
    <p:sldId id="403" r:id="rId84"/>
    <p:sldId id="404" r:id="rId85"/>
    <p:sldId id="406" r:id="rId86"/>
  </p:sldIdLst>
  <p:sldSz cx="9144000" cy="5143500" type="screen16x9"/>
  <p:notesSz cx="9918700" cy="68199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8" userDrawn="1">
          <p15:clr>
            <a:srgbClr val="A4A3A4"/>
          </p15:clr>
        </p15:guide>
        <p15:guide id="2" pos="312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901" autoAdjust="0"/>
    <p:restoredTop sz="94668" autoAdjust="0"/>
  </p:normalViewPr>
  <p:slideViewPr>
    <p:cSldViewPr>
      <p:cViewPr varScale="1">
        <p:scale>
          <a:sx n="149" d="100"/>
          <a:sy n="149" d="100"/>
        </p:scale>
        <p:origin x="156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314"/>
    </p:cViewPr>
  </p:sorterViewPr>
  <p:notesViewPr>
    <p:cSldViewPr>
      <p:cViewPr varScale="1">
        <p:scale>
          <a:sx n="79" d="100"/>
          <a:sy n="79" d="100"/>
        </p:scale>
        <p:origin x="-3294" y="-78"/>
      </p:cViewPr>
      <p:guideLst>
        <p:guide orient="horz" pos="2148"/>
        <p:guide pos="31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slide" Target="slides/slide82.xml"/><Relationship Id="rId89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viewProps" Target="view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handoutMaster" Target="handoutMasters/handout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L:\Evaluation\Tourismuskennziffern\2018\Schaubilder%202018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L:\Evaluation\Tourismuskennziffern\2018\Schaubilder%202018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L:\Evaluation\Tourismuskennziffern\2018\Fremdenverkehrsentwicklung%20in%20Lippe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L:\Evaluation\Tourismuskennziffern\2018\Schaubilder%202018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L:\Evaluation\Tourismuskennziffern\2018\Schaubilder%202018.xlsx" TargetMode="Externa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file:///F:\Evaluation\Evaluation%202018\Ausflugsziele\Endauswertung\Geschlecht_Einwohner.xls" TargetMode="External"/><Relationship Id="rId1" Type="http://schemas.openxmlformats.org/officeDocument/2006/relationships/themeOverride" Target="../theme/themeOverride1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oleObject" Target="file:///F:\Evaluation\Evaluation%202018\Ausflugsziele\Endauswertung\Geschlecht_Herkunft.xls" TargetMode="External"/><Relationship Id="rId1" Type="http://schemas.openxmlformats.org/officeDocument/2006/relationships/themeOverride" Target="../theme/themeOverride2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oleObject" Target="file:///F:\Evaluation\Evaluation%202018\Ausflugsziele\Endauswertung\Aufenthaltstyp_Bundesl&#228;nder.xls" TargetMode="External"/><Relationship Id="rId1" Type="http://schemas.openxmlformats.org/officeDocument/2006/relationships/themeOverride" Target="../theme/themeOverride3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oleObject" Target="file:///F:\Evaluation\Evaluation%202018\Ausflugsziele\Endauswertung\Ausland.xlsx" TargetMode="External"/><Relationship Id="rId1" Type="http://schemas.openxmlformats.org/officeDocument/2006/relationships/themeOverride" Target="../theme/themeOverride4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oleObject" Target="file:///F:\Evaluation\Evaluation%202018\Ausflugsziele\Endauswertung\Geschlecht_Alter.xls" TargetMode="External"/><Relationship Id="rId1" Type="http://schemas.openxmlformats.org/officeDocument/2006/relationships/themeOverride" Target="../theme/themeOverride5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oleObject" Target="file:///F:\Evaluation\Evaluation%202018\Ausflugsziele\Endauswertung\Geschlecht_Aufenthaltstyp.xls" TargetMode="External"/><Relationship Id="rId1" Type="http://schemas.openxmlformats.org/officeDocument/2006/relationships/themeOverride" Target="../theme/themeOverride6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L:\Evaluation\Tourismuskennziffern\2018\Schaubilder%202018.xlsx" TargetMode="Externa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oleObject" Target="file:///F:\Evaluation\Evaluation%202018\Ausflugsziele\Endauswertung\Geschlecht_Gasttyp.xls" TargetMode="External"/><Relationship Id="rId1" Type="http://schemas.openxmlformats.org/officeDocument/2006/relationships/themeOverride" Target="../theme/themeOverride7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oleObject" Target="file:///F:\Evaluation\Evaluation%202018\Ausflugsziele\Endauswertung\Geschlecht_Anreise.xls" TargetMode="External"/><Relationship Id="rId1" Type="http://schemas.openxmlformats.org/officeDocument/2006/relationships/themeOverride" Target="../theme/themeOverride8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oleObject" Target="file:///F:\Evaluation\Evaluation%202018\Ausflugsziele\Endauswertung\Geschlecht_Besuchsh&#228;ufigkeit.xls" TargetMode="External"/><Relationship Id="rId1" Type="http://schemas.openxmlformats.org/officeDocument/2006/relationships/themeOverride" Target="../theme/themeOverride9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oleObject" Target="file:///F:\Evaluation\Evaluation%202018\Ausflugsziele\Endauswertung\Ausflugsziele.xlsx" TargetMode="External"/><Relationship Id="rId1" Type="http://schemas.openxmlformats.org/officeDocument/2006/relationships/themeOverride" Target="../theme/themeOverride10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oleObject" Target="file:///F:\Evaluation\Evaluation%202018\Ausflugsziele\Endauswertung\Geschlecht_Infoquelle.xls" TargetMode="External"/><Relationship Id="rId1" Type="http://schemas.openxmlformats.org/officeDocument/2006/relationships/themeOverride" Target="../theme/themeOverride11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oleObject" Target="file:///F:\Evaluation\Evaluation%202018\Ausflugsziele\Endauswertung\Geschlecht_Bewertung.xls" TargetMode="External"/><Relationship Id="rId1" Type="http://schemas.openxmlformats.org/officeDocument/2006/relationships/themeOverride" Target="../theme/themeOverride12.xm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oleObject" Target="file:///F:\Evaluation\Evaluation%202018\Ausflugsziele\Endauswertung\Ausgaben%20insgesamt.xls" TargetMode="External"/><Relationship Id="rId1" Type="http://schemas.openxmlformats.org/officeDocument/2006/relationships/themeOverride" Target="../theme/themeOverride13.xm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oleObject" Target="file:///F:\Evaluation\Evaluation%202018\Ausflugsziele\Endauswertung\Geschlecht_Gastronomiebesuch.xls" TargetMode="External"/><Relationship Id="rId1" Type="http://schemas.openxmlformats.org/officeDocument/2006/relationships/themeOverride" Target="../theme/themeOverride14.xml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oleObject" Target="file:///F:\Evaluation\Evaluation%202018\Ausflugsziele\Endauswertung\Geschlecht_Weiterempfehlung.xls" TargetMode="External"/><Relationship Id="rId1" Type="http://schemas.openxmlformats.org/officeDocument/2006/relationships/themeOverride" Target="../theme/themeOverride15.xm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oleObject" Target="file:///F:\Evaluation\Evaluation%202018\Ausflugsziele\Endauswertung\Befragungsort_Weiterempfehlungen.xlsx" TargetMode="External"/><Relationship Id="rId1" Type="http://schemas.openxmlformats.org/officeDocument/2006/relationships/themeOverride" Target="../theme/themeOverride16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L:\Evaluation\Tourismuskennziffern\2018\Schaubilder%202018.xlsx" TargetMode="External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oleObject" Target="file:///F:\Evaluation\Evaluation%202018\Ausflugsziele\Endauswertung\Diagramme.xlsx" TargetMode="External"/><Relationship Id="rId1" Type="http://schemas.openxmlformats.org/officeDocument/2006/relationships/themeOverride" Target="../theme/themeOverride17.xml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oleObject" Target="file:///F:\Evaluation\Evaluation%202018\Ausflugsziele\Endauswertung\Geschlecht_Wiederbesuchsabsicht.xls" TargetMode="External"/><Relationship Id="rId1" Type="http://schemas.openxmlformats.org/officeDocument/2006/relationships/themeOverride" Target="../theme/themeOverride18.xml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oleObject" Target="file:///F:\Evaluation\Evaluation%202018\Ausflugsziele\Endauswertung\Befragungsort_Wiederbesuchsabsicht.xlsx" TargetMode="External"/><Relationship Id="rId1" Type="http://schemas.openxmlformats.org/officeDocument/2006/relationships/themeOverride" Target="../theme/themeOverride19.xml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Evaluation\Evaluation%202018\Ausflugsziele\Endauswertung\Wiederbesuchsabsicht%20nach%20Bundesl&#228;ndern.xlsx" TargetMode="External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oleObject" Target="file:///F:\Evaluation\Evaluation%202018\Ausflugsziele\Endauswertung\Geschlecht_Dachmarke.xlsx" TargetMode="External"/><Relationship Id="rId1" Type="http://schemas.openxmlformats.org/officeDocument/2006/relationships/themeOverride" Target="../theme/themeOverride20.xml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oleObject" Target="file:///F:\Evaluation\Evaluation%202018\Ausflugsziele\Endauswertung\Diagramme.xlsx" TargetMode="External"/><Relationship Id="rId1" Type="http://schemas.openxmlformats.org/officeDocument/2006/relationships/themeOverride" Target="../theme/themeOverride21.xml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oleObject" Target="file:///F:\Evaluation\Evaluation%202018\Veranstaltungen\Endauswertung\Geschlecht_Einwohner.xls" TargetMode="External"/><Relationship Id="rId1" Type="http://schemas.openxmlformats.org/officeDocument/2006/relationships/themeOverride" Target="../theme/themeOverride22.xml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oleObject" Target="file:///F:\Evaluation\Evaluation%202018\Veranstaltungen\Endauswertung\Geschlecht_Herkunft.xls" TargetMode="External"/><Relationship Id="rId1" Type="http://schemas.openxmlformats.org/officeDocument/2006/relationships/themeOverride" Target="../theme/themeOverride23.xml"/></Relationships>
</file>

<file path=ppt/charts/_rels/chart38.xml.rels><?xml version="1.0" encoding="UTF-8" standalone="yes"?>
<Relationships xmlns="http://schemas.openxmlformats.org/package/2006/relationships"><Relationship Id="rId2" Type="http://schemas.openxmlformats.org/officeDocument/2006/relationships/oleObject" Target="file:///F:\Evaluation\Evaluation%202018\Veranstaltungen\Endauswertung\Geschlecht_Alter.xls" TargetMode="External"/><Relationship Id="rId1" Type="http://schemas.openxmlformats.org/officeDocument/2006/relationships/themeOverride" Target="../theme/themeOverride24.xml"/></Relationships>
</file>

<file path=ppt/charts/_rels/chart39.xml.rels><?xml version="1.0" encoding="UTF-8" standalone="yes"?>
<Relationships xmlns="http://schemas.openxmlformats.org/package/2006/relationships"><Relationship Id="rId2" Type="http://schemas.openxmlformats.org/officeDocument/2006/relationships/oleObject" Target="file:///F:\Evaluation\Evaluation%202018\Veranstaltungen\Endauswertung\Geschlecht_Aufenthaltstyp.xls" TargetMode="External"/><Relationship Id="rId1" Type="http://schemas.openxmlformats.org/officeDocument/2006/relationships/themeOverride" Target="../theme/themeOverride25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L:\Evaluation\Tourismuskennziffern\2018\Schaubilder%202018.xlsx" TargetMode="External"/></Relationships>
</file>

<file path=ppt/charts/_rels/chart40.xml.rels><?xml version="1.0" encoding="UTF-8" standalone="yes"?>
<Relationships xmlns="http://schemas.openxmlformats.org/package/2006/relationships"><Relationship Id="rId2" Type="http://schemas.openxmlformats.org/officeDocument/2006/relationships/oleObject" Target="file:///F:\Evaluation\Evaluation%202018\Veranstaltungen\Endauswertung\Geschlecht_Gasttyp.xls" TargetMode="External"/><Relationship Id="rId1" Type="http://schemas.openxmlformats.org/officeDocument/2006/relationships/themeOverride" Target="../theme/themeOverride26.xml"/></Relationships>
</file>

<file path=ppt/charts/_rels/chart41.xml.rels><?xml version="1.0" encoding="UTF-8" standalone="yes"?>
<Relationships xmlns="http://schemas.openxmlformats.org/package/2006/relationships"><Relationship Id="rId2" Type="http://schemas.openxmlformats.org/officeDocument/2006/relationships/oleObject" Target="file:///F:\Evaluation\Evaluation%202018\Veranstaltungen\Endauswertung\Geschlecht_Infoquelle.xls" TargetMode="External"/><Relationship Id="rId1" Type="http://schemas.openxmlformats.org/officeDocument/2006/relationships/themeOverride" Target="../theme/themeOverride27.xml"/></Relationships>
</file>

<file path=ppt/charts/_rels/chart42.xml.rels><?xml version="1.0" encoding="UTF-8" standalone="yes"?>
<Relationships xmlns="http://schemas.openxmlformats.org/package/2006/relationships"><Relationship Id="rId2" Type="http://schemas.openxmlformats.org/officeDocument/2006/relationships/oleObject" Target="file:///F:\Evaluation\Evaluation%202018\Veranstaltungen\Endauswertung\Geschlecht_Bewertung.xls" TargetMode="External"/><Relationship Id="rId1" Type="http://schemas.openxmlformats.org/officeDocument/2006/relationships/themeOverride" Target="../theme/themeOverride28.xml"/></Relationships>
</file>

<file path=ppt/charts/_rels/chart43.xml.rels><?xml version="1.0" encoding="UTF-8" standalone="yes"?>
<Relationships xmlns="http://schemas.openxmlformats.org/package/2006/relationships"><Relationship Id="rId2" Type="http://schemas.openxmlformats.org/officeDocument/2006/relationships/oleObject" Target="file:///F:\Evaluation\Evaluation%202018\Veranstaltungen\Endauswertung\Bewertung%20Attraktivit&#228;t%20St&#228;dte.xls" TargetMode="External"/><Relationship Id="rId1" Type="http://schemas.openxmlformats.org/officeDocument/2006/relationships/themeOverride" Target="../theme/themeOverride29.xml"/></Relationships>
</file>

<file path=ppt/charts/_rels/chart44.xml.rels><?xml version="1.0" encoding="UTF-8" standalone="yes"?>
<Relationships xmlns="http://schemas.openxmlformats.org/package/2006/relationships"><Relationship Id="rId2" Type="http://schemas.openxmlformats.org/officeDocument/2006/relationships/oleObject" Target="file:///F:\Evaluation\Evaluation%202018\Veranstaltungen\Endauswertung\Diagramme.xlsx" TargetMode="External"/><Relationship Id="rId1" Type="http://schemas.openxmlformats.org/officeDocument/2006/relationships/themeOverride" Target="../theme/themeOverride30.xml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oleObject" Target="file:///L:\Evaluation\Evaluation%202018\Veranstaltungen\Endauswertung\Diagramme.xlsx" TargetMode="External"/></Relationships>
</file>

<file path=ppt/charts/_rels/chart46.xml.rels><?xml version="1.0" encoding="UTF-8" standalone="yes"?>
<Relationships xmlns="http://schemas.openxmlformats.org/package/2006/relationships"><Relationship Id="rId2" Type="http://schemas.openxmlformats.org/officeDocument/2006/relationships/oleObject" Target="file:///F:\Evaluation\Evaluation%202018\Veranstaltungen\Endauswertung\Geschlecht_Besuch%20Einzelhandel.xlsx" TargetMode="External"/><Relationship Id="rId1" Type="http://schemas.openxmlformats.org/officeDocument/2006/relationships/themeOverride" Target="../theme/themeOverride31.xml"/></Relationships>
</file>

<file path=ppt/charts/_rels/chart47.xml.rels><?xml version="1.0" encoding="UTF-8" standalone="yes"?>
<Relationships xmlns="http://schemas.openxmlformats.org/package/2006/relationships"><Relationship Id="rId2" Type="http://schemas.openxmlformats.org/officeDocument/2006/relationships/oleObject" Target="file:///F:\Evaluation\Evaluation%202018\Veranstaltungen\Endauswertung\Diagramme.xlsx" TargetMode="External"/><Relationship Id="rId1" Type="http://schemas.openxmlformats.org/officeDocument/2006/relationships/themeOverride" Target="../theme/themeOverride32.xml"/></Relationships>
</file>

<file path=ppt/charts/_rels/chart48.xml.rels><?xml version="1.0" encoding="UTF-8" standalone="yes"?>
<Relationships xmlns="http://schemas.openxmlformats.org/package/2006/relationships"><Relationship Id="rId2" Type="http://schemas.openxmlformats.org/officeDocument/2006/relationships/oleObject" Target="file:///F:\Evaluation\Evaluation%202018\Veranstaltungen\Endauswertung\Geschlecht_Besuch%20Gastronomie.xlsx" TargetMode="External"/><Relationship Id="rId1" Type="http://schemas.openxmlformats.org/officeDocument/2006/relationships/themeOverride" Target="../theme/themeOverride33.xml"/></Relationships>
</file>

<file path=ppt/charts/_rels/chart49.xml.rels><?xml version="1.0" encoding="UTF-8" standalone="yes"?>
<Relationships xmlns="http://schemas.openxmlformats.org/package/2006/relationships"><Relationship Id="rId2" Type="http://schemas.openxmlformats.org/officeDocument/2006/relationships/oleObject" Target="file:///F:\Evaluation\Evaluation%202018\Veranstaltungen\Endauswertung\Diagramme.xlsx" TargetMode="External"/><Relationship Id="rId1" Type="http://schemas.openxmlformats.org/officeDocument/2006/relationships/themeOverride" Target="../theme/themeOverride3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L:\Evaluation\Tourismuskennziffern\2018\Schaubilder%202018.xlsx" TargetMode="External"/></Relationships>
</file>

<file path=ppt/charts/_rels/chart50.xml.rels><?xml version="1.0" encoding="UTF-8" standalone="yes"?>
<Relationships xmlns="http://schemas.openxmlformats.org/package/2006/relationships"><Relationship Id="rId2" Type="http://schemas.openxmlformats.org/officeDocument/2006/relationships/oleObject" Target="file:///F:\Evaluation\Evaluation%202018\Veranstaltungen\Endauswertung\Geschlecht_Besuchsh&#228;ufigkeit.xls" TargetMode="External"/><Relationship Id="rId1" Type="http://schemas.openxmlformats.org/officeDocument/2006/relationships/themeOverride" Target="../theme/themeOverride35.xml"/></Relationships>
</file>

<file path=ppt/charts/_rels/chart51.xml.rels><?xml version="1.0" encoding="UTF-8" standalone="yes"?>
<Relationships xmlns="http://schemas.openxmlformats.org/package/2006/relationships"><Relationship Id="rId2" Type="http://schemas.openxmlformats.org/officeDocument/2006/relationships/oleObject" Target="file:///F:\Evaluation\Evaluation%202018\Veranstaltungen\Endauswertung\Geschlecht_Dachmarke.xlsx" TargetMode="External"/><Relationship Id="rId1" Type="http://schemas.openxmlformats.org/officeDocument/2006/relationships/themeOverride" Target="../theme/themeOverride36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L:\Evaluation\Tourismuskennziffern\2018\Schaubilder%202018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L:\Evaluation\Tourismuskennziffern\2018\Schaubilder%202018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L:\Evaluation\Tourismuskennziffern\2018\Schaubilder%202018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L:\Evaluation\Tourismuskennziffern\2018\Fremdenverkehrsentwicklung%20in%20Lippe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9999FF"/>
            </a:solidFill>
            <a:ln>
              <a:solidFill>
                <a:schemeClr val="tx1"/>
              </a:solidFill>
            </a:ln>
          </c:spPr>
          <c:invertIfNegative val="0"/>
          <c:dPt>
            <c:idx val="11"/>
            <c:invertIfNegative val="0"/>
            <c:bubble3D val="0"/>
            <c:spPr>
              <a:solidFill>
                <a:srgbClr val="993366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9504-46F5-829F-13111B7596C1}"/>
              </c:ext>
            </c:extLst>
          </c:dPt>
          <c:cat>
            <c:strRef>
              <c:f>Reisegebiete!$A$2:$A$13</c:f>
              <c:strCache>
                <c:ptCount val="12"/>
                <c:pt idx="0">
                  <c:v>Bergisches Land</c:v>
                </c:pt>
                <c:pt idx="1">
                  <c:v>Bergisches Städtedreieck</c:v>
                </c:pt>
                <c:pt idx="2">
                  <c:v>Bonn und Rhein-Sieg-Kreis</c:v>
                </c:pt>
                <c:pt idx="3">
                  <c:v>Düsseldorf und Kreis Mettmann</c:v>
                </c:pt>
                <c:pt idx="4">
                  <c:v>Eifel und Region Aachen</c:v>
                </c:pt>
                <c:pt idx="5">
                  <c:v>Köln und Region</c:v>
                </c:pt>
                <c:pt idx="6">
                  <c:v>Münsterland</c:v>
                </c:pt>
                <c:pt idx="7">
                  <c:v>Niederrhein</c:v>
                </c:pt>
                <c:pt idx="8">
                  <c:v>Ruhrgebiet</c:v>
                </c:pt>
                <c:pt idx="9">
                  <c:v>Sauerland</c:v>
                </c:pt>
                <c:pt idx="10">
                  <c:v>Siegerland-Wittgenstein</c:v>
                </c:pt>
                <c:pt idx="11">
                  <c:v>Teutoburger Wald</c:v>
                </c:pt>
              </c:strCache>
            </c:strRef>
          </c:cat>
          <c:val>
            <c:numRef>
              <c:f>Reisegebiete!$C$2:$C$13</c:f>
              <c:numCache>
                <c:formatCode>#,##0</c:formatCode>
                <c:ptCount val="12"/>
                <c:pt idx="0">
                  <c:v>1661314</c:v>
                </c:pt>
                <c:pt idx="1">
                  <c:v>813738</c:v>
                </c:pt>
                <c:pt idx="2">
                  <c:v>2901700</c:v>
                </c:pt>
                <c:pt idx="3">
                  <c:v>5937475</c:v>
                </c:pt>
                <c:pt idx="4">
                  <c:v>3042086</c:v>
                </c:pt>
                <c:pt idx="5">
                  <c:v>7702379</c:v>
                </c:pt>
                <c:pt idx="6">
                  <c:v>4003379</c:v>
                </c:pt>
                <c:pt idx="7">
                  <c:v>4451595</c:v>
                </c:pt>
                <c:pt idx="8">
                  <c:v>6884401</c:v>
                </c:pt>
                <c:pt idx="9">
                  <c:v>6804927</c:v>
                </c:pt>
                <c:pt idx="10">
                  <c:v>836051</c:v>
                </c:pt>
                <c:pt idx="11">
                  <c:v>6887986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504-46F5-829F-13111B7596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582656"/>
        <c:axId val="48584192"/>
      </c:barChart>
      <c:catAx>
        <c:axId val="4858265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48584192"/>
        <c:crosses val="autoZero"/>
        <c:auto val="1"/>
        <c:lblAlgn val="ctr"/>
        <c:lblOffset val="100"/>
        <c:noMultiLvlLbl val="0"/>
      </c:catAx>
      <c:valAx>
        <c:axId val="48584192"/>
        <c:scaling>
          <c:orientation val="minMax"/>
        </c:scaling>
        <c:delete val="0"/>
        <c:axPos val="b"/>
        <c:majorGridlines/>
        <c:numFmt formatCode="#,##0" sourceLinked="1"/>
        <c:majorTickMark val="out"/>
        <c:minorTickMark val="none"/>
        <c:tickLblPos val="nextTo"/>
        <c:crossAx val="48582656"/>
        <c:crosses val="autoZero"/>
        <c:crossBetween val="between"/>
      </c:valAx>
      <c:spPr>
        <a:solidFill>
          <a:srgbClr val="C1C1C1"/>
        </a:solidFill>
      </c:spPr>
    </c:plotArea>
    <c:plotVisOnly val="1"/>
    <c:dispBlanksAs val="gap"/>
    <c:showDLblsOverMax val="0"/>
  </c:chart>
  <c:spPr>
    <a:ln w="6350">
      <a:solidFill>
        <a:schemeClr val="tx1"/>
      </a:solidFill>
    </a:ln>
  </c:spPr>
  <c:txPr>
    <a:bodyPr/>
    <a:lstStyle/>
    <a:p>
      <a:pPr>
        <a:defRPr sz="1100">
          <a:latin typeface="Arial Narrow" panose="020B0606020202030204" pitchFamily="34" charset="0"/>
          <a:cs typeface="Arial" panose="020B0604020202020204" pitchFamily="34" charset="0"/>
        </a:defRPr>
      </a:pPr>
      <a:endParaRPr lang="de-DE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999FF"/>
            </a:solidFill>
            <a:ln>
              <a:solidFill>
                <a:schemeClr val="tx1"/>
              </a:solidFill>
            </a:ln>
          </c:spPr>
          <c:invertIfNegative val="0"/>
          <c:cat>
            <c:numRef>
              <c:f>Lippe!$A$2:$A$12</c:f>
              <c:numCache>
                <c:formatCode>General</c:formatCod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</c:numCache>
            </c:numRef>
          </c:cat>
          <c:val>
            <c:numRef>
              <c:f>Lippe!$E$2:$E$12</c:f>
              <c:numCache>
                <c:formatCode>#,##0</c:formatCode>
                <c:ptCount val="11"/>
                <c:pt idx="0">
                  <c:v>1686443</c:v>
                </c:pt>
                <c:pt idx="1">
                  <c:v>1656830</c:v>
                </c:pt>
                <c:pt idx="2">
                  <c:v>1585365</c:v>
                </c:pt>
                <c:pt idx="3">
                  <c:v>1577158</c:v>
                </c:pt>
                <c:pt idx="4">
                  <c:v>1568535</c:v>
                </c:pt>
                <c:pt idx="5">
                  <c:v>1584447</c:v>
                </c:pt>
                <c:pt idx="6">
                  <c:v>1588988</c:v>
                </c:pt>
                <c:pt idx="7">
                  <c:v>1592361</c:v>
                </c:pt>
                <c:pt idx="8">
                  <c:v>1619130</c:v>
                </c:pt>
                <c:pt idx="9">
                  <c:v>1606391</c:v>
                </c:pt>
                <c:pt idx="10">
                  <c:v>1686991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EF-46A8-8877-BBA746363B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9450752"/>
        <c:axId val="109452288"/>
      </c:barChart>
      <c:catAx>
        <c:axId val="109450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9452288"/>
        <c:crosses val="autoZero"/>
        <c:auto val="1"/>
        <c:lblAlgn val="ctr"/>
        <c:lblOffset val="100"/>
        <c:noMultiLvlLbl val="0"/>
      </c:catAx>
      <c:valAx>
        <c:axId val="109452288"/>
        <c:scaling>
          <c:orientation val="minMax"/>
          <c:min val="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09450752"/>
        <c:crosses val="autoZero"/>
        <c:crossBetween val="between"/>
      </c:valAx>
      <c:spPr>
        <a:solidFill>
          <a:srgbClr val="C1C1C1"/>
        </a:solidFill>
      </c:spPr>
    </c:plotArea>
    <c:plotVisOnly val="1"/>
    <c:dispBlanksAs val="gap"/>
    <c:showDLblsOverMax val="0"/>
  </c:chart>
  <c:spPr>
    <a:ln w="6350">
      <a:solidFill>
        <a:schemeClr val="tx1"/>
      </a:solidFill>
    </a:ln>
  </c:spPr>
  <c:txPr>
    <a:bodyPr/>
    <a:lstStyle/>
    <a:p>
      <a:pPr>
        <a:defRPr sz="1100">
          <a:latin typeface="Arial Narrow" panose="020B0606020202030204" pitchFamily="34" charset="0"/>
        </a:defRPr>
      </a:pPr>
      <a:endParaRPr lang="de-DE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871173370428694E-2"/>
          <c:y val="0.15538562519325108"/>
          <c:w val="0.89625193425001037"/>
          <c:h val="0.69403855438243733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Tabelle1!$E$5</c:f>
              <c:strCache>
                <c:ptCount val="1"/>
                <c:pt idx="0">
                  <c:v>Lippe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Tabelle1!$A$28:$A$38</c:f>
              <c:numCache>
                <c:formatCode>General</c:formatCod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</c:numCache>
            </c:numRef>
          </c:cat>
          <c:val>
            <c:numRef>
              <c:f>Tabelle1!$E$28:$E$38</c:f>
              <c:numCache>
                <c:formatCode>#,##0</c:formatCode>
                <c:ptCount val="11"/>
                <c:pt idx="0">
                  <c:v>1686443</c:v>
                </c:pt>
                <c:pt idx="1">
                  <c:v>1656830</c:v>
                </c:pt>
                <c:pt idx="2">
                  <c:v>1585365</c:v>
                </c:pt>
                <c:pt idx="3">
                  <c:v>1577158</c:v>
                </c:pt>
                <c:pt idx="4" formatCode="??\ ???\ ??0&quot; &quot;;;\–&quot; &quot;\ ">
                  <c:v>1568535</c:v>
                </c:pt>
                <c:pt idx="5" formatCode="??\ ???\ ??0&quot; &quot;;;\–&quot; &quot;\ ">
                  <c:v>1584447</c:v>
                </c:pt>
                <c:pt idx="6">
                  <c:v>1588988</c:v>
                </c:pt>
                <c:pt idx="7">
                  <c:v>1592361</c:v>
                </c:pt>
                <c:pt idx="8">
                  <c:v>1619130</c:v>
                </c:pt>
                <c:pt idx="9">
                  <c:v>1606391</c:v>
                </c:pt>
                <c:pt idx="10">
                  <c:v>1686991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A0-4156-9AEC-A1456B3C3D62}"/>
            </c:ext>
          </c:extLst>
        </c:ser>
        <c:ser>
          <c:idx val="0"/>
          <c:order val="1"/>
          <c:tx>
            <c:strRef>
              <c:f>Tabelle1!$F$5</c:f>
              <c:strCache>
                <c:ptCount val="1"/>
                <c:pt idx="0">
                  <c:v>Sanatorien und Kurkrankenhäuser</c:v>
                </c:pt>
              </c:strCache>
            </c:strRef>
          </c:tx>
          <c:invertIfNegative val="0"/>
          <c:cat>
            <c:numRef>
              <c:f>Tabelle1!$A$28:$A$38</c:f>
              <c:numCache>
                <c:formatCode>General</c:formatCod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</c:numCache>
            </c:numRef>
          </c:cat>
          <c:val>
            <c:numRef>
              <c:f>Tabelle1!$F$28:$F$38</c:f>
              <c:numCache>
                <c:formatCode>#,##0</c:formatCode>
                <c:ptCount val="11"/>
                <c:pt idx="0">
                  <c:v>647349</c:v>
                </c:pt>
                <c:pt idx="1">
                  <c:v>630440</c:v>
                </c:pt>
                <c:pt idx="2">
                  <c:v>618393</c:v>
                </c:pt>
                <c:pt idx="3">
                  <c:v>603910</c:v>
                </c:pt>
                <c:pt idx="4">
                  <c:v>598333</c:v>
                </c:pt>
                <c:pt idx="5">
                  <c:v>620419</c:v>
                </c:pt>
                <c:pt idx="6">
                  <c:v>603841</c:v>
                </c:pt>
                <c:pt idx="7">
                  <c:v>612951</c:v>
                </c:pt>
                <c:pt idx="8">
                  <c:v>640191</c:v>
                </c:pt>
                <c:pt idx="9">
                  <c:v>623034</c:v>
                </c:pt>
                <c:pt idx="10">
                  <c:v>648269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A0-4156-9AEC-A1456B3C3D62}"/>
            </c:ext>
          </c:extLst>
        </c:ser>
        <c:ser>
          <c:idx val="2"/>
          <c:order val="2"/>
          <c:tx>
            <c:strRef>
              <c:f>Tabelle1!$G$5</c:f>
              <c:strCache>
                <c:ptCount val="1"/>
                <c:pt idx="0">
                  <c:v>Lippe ohne Sanatorien etc.</c:v>
                </c:pt>
              </c:strCache>
            </c:strRef>
          </c:tx>
          <c:invertIfNegative val="0"/>
          <c:cat>
            <c:numRef>
              <c:f>Tabelle1!$A$28:$A$38</c:f>
              <c:numCache>
                <c:formatCode>General</c:formatCod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</c:numCache>
            </c:numRef>
          </c:cat>
          <c:val>
            <c:numRef>
              <c:f>Tabelle1!$G$28:$G$38</c:f>
              <c:numCache>
                <c:formatCode>#,##0</c:formatCode>
                <c:ptCount val="11"/>
                <c:pt idx="0">
                  <c:v>1039094</c:v>
                </c:pt>
                <c:pt idx="1">
                  <c:v>1026390</c:v>
                </c:pt>
                <c:pt idx="2">
                  <c:v>966972</c:v>
                </c:pt>
                <c:pt idx="3">
                  <c:v>973248</c:v>
                </c:pt>
                <c:pt idx="4">
                  <c:v>970202</c:v>
                </c:pt>
                <c:pt idx="5">
                  <c:v>964028</c:v>
                </c:pt>
                <c:pt idx="6">
                  <c:v>985147</c:v>
                </c:pt>
                <c:pt idx="7">
                  <c:v>979410</c:v>
                </c:pt>
                <c:pt idx="8">
                  <c:v>978939</c:v>
                </c:pt>
                <c:pt idx="9">
                  <c:v>983357</c:v>
                </c:pt>
                <c:pt idx="10">
                  <c:v>1038722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6A0-4156-9AEC-A1456B3C3D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21445760"/>
        <c:axId val="1"/>
      </c:barChart>
      <c:catAx>
        <c:axId val="521445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60000" vert="horz"/>
          <a:lstStyle/>
          <a:p>
            <a:pPr>
              <a:defRPr/>
            </a:pPr>
            <a:endParaRPr lang="de-DE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#,##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de-DE"/>
          </a:p>
        </c:txPr>
        <c:crossAx val="521445760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7.0109834991405065E-2"/>
          <c:y val="4.6137057737547407E-2"/>
          <c:w val="0.9152057819494902"/>
          <c:h val="6.9448554224839532E-2"/>
        </c:manualLayout>
      </c:layout>
      <c:overlay val="0"/>
      <c:spPr>
        <a:solidFill>
          <a:srgbClr val="FFFFFF"/>
        </a:solidFill>
        <a:ln w="3175">
          <a:solidFill>
            <a:schemeClr val="bg1"/>
          </a:solidFill>
          <a:prstDash val="solid"/>
        </a:ln>
      </c:spPr>
    </c:legend>
    <c:plotVisOnly val="1"/>
    <c:dispBlanksAs val="gap"/>
    <c:showDLblsOverMax val="0"/>
  </c:chart>
  <c:spPr>
    <a:solidFill>
      <a:schemeClr val="bg1"/>
    </a:solidFill>
    <a:ln w="6350">
      <a:solidFill>
        <a:schemeClr val="tx1"/>
      </a:solidFill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 Narrow"/>
          <a:ea typeface="Arial Narrow"/>
          <a:cs typeface="Arial Narrow"/>
        </a:defRPr>
      </a:pPr>
      <a:endParaRPr lang="de-DE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999FF"/>
            </a:solidFill>
            <a:ln>
              <a:solidFill>
                <a:schemeClr val="tx1"/>
              </a:solidFill>
            </a:ln>
          </c:spPr>
          <c:invertIfNegative val="0"/>
          <c:cat>
            <c:numRef>
              <c:f>Lippe!$A$2:$A$12</c:f>
              <c:numCache>
                <c:formatCode>General</c:formatCod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</c:numCache>
            </c:numRef>
          </c:cat>
          <c:val>
            <c:numRef>
              <c:f>Lippe!$C$2:$C$12</c:f>
              <c:numCache>
                <c:formatCode>General</c:formatCode>
                <c:ptCount val="11"/>
                <c:pt idx="0">
                  <c:v>246</c:v>
                </c:pt>
                <c:pt idx="1">
                  <c:v>247</c:v>
                </c:pt>
                <c:pt idx="2">
                  <c:v>238</c:v>
                </c:pt>
                <c:pt idx="3">
                  <c:v>221</c:v>
                </c:pt>
                <c:pt idx="4">
                  <c:v>212</c:v>
                </c:pt>
                <c:pt idx="5">
                  <c:v>208</c:v>
                </c:pt>
                <c:pt idx="6">
                  <c:v>202</c:v>
                </c:pt>
                <c:pt idx="7">
                  <c:v>188</c:v>
                </c:pt>
                <c:pt idx="8">
                  <c:v>194</c:v>
                </c:pt>
                <c:pt idx="9">
                  <c:v>184</c:v>
                </c:pt>
                <c:pt idx="10">
                  <c:v>192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4F-4E18-B835-667F2A8AB1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9740672"/>
        <c:axId val="99881728"/>
      </c:barChart>
      <c:catAx>
        <c:axId val="99740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9881728"/>
        <c:crosses val="autoZero"/>
        <c:auto val="1"/>
        <c:lblAlgn val="ctr"/>
        <c:lblOffset val="100"/>
        <c:noMultiLvlLbl val="0"/>
      </c:catAx>
      <c:valAx>
        <c:axId val="998817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9740672"/>
        <c:crosses val="autoZero"/>
        <c:crossBetween val="between"/>
      </c:valAx>
      <c:spPr>
        <a:solidFill>
          <a:srgbClr val="C1C1C1"/>
        </a:solidFill>
      </c:spPr>
    </c:plotArea>
    <c:plotVisOnly val="1"/>
    <c:dispBlanksAs val="gap"/>
    <c:showDLblsOverMax val="0"/>
  </c:chart>
  <c:spPr>
    <a:ln w="6350">
      <a:solidFill>
        <a:schemeClr val="tx1"/>
      </a:solidFill>
    </a:ln>
  </c:spPr>
  <c:txPr>
    <a:bodyPr/>
    <a:lstStyle/>
    <a:p>
      <a:pPr>
        <a:defRPr sz="1200">
          <a:latin typeface="Arial Narrow" panose="020B0606020202030204" pitchFamily="34" charset="0"/>
        </a:defRPr>
      </a:pPr>
      <a:endParaRPr lang="de-DE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999FF"/>
            </a:solidFill>
            <a:ln>
              <a:solidFill>
                <a:schemeClr val="tx1"/>
              </a:solidFill>
            </a:ln>
          </c:spPr>
          <c:invertIfNegative val="0"/>
          <c:cat>
            <c:numRef>
              <c:f>Lippe!$A$2:$A$12</c:f>
              <c:numCache>
                <c:formatCode>General</c:formatCod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</c:numCache>
            </c:numRef>
          </c:cat>
          <c:val>
            <c:numRef>
              <c:f>Lippe!$B$2:$B$12</c:f>
              <c:numCache>
                <c:formatCode>#,##0</c:formatCode>
                <c:ptCount val="11"/>
                <c:pt idx="0">
                  <c:v>11175</c:v>
                </c:pt>
                <c:pt idx="1">
                  <c:v>10904</c:v>
                </c:pt>
                <c:pt idx="2">
                  <c:v>10760</c:v>
                </c:pt>
                <c:pt idx="3">
                  <c:v>10375</c:v>
                </c:pt>
                <c:pt idx="4">
                  <c:v>10206</c:v>
                </c:pt>
                <c:pt idx="5">
                  <c:v>9868</c:v>
                </c:pt>
                <c:pt idx="6">
                  <c:v>9688</c:v>
                </c:pt>
                <c:pt idx="7">
                  <c:v>9213</c:v>
                </c:pt>
                <c:pt idx="8">
                  <c:v>9171</c:v>
                </c:pt>
                <c:pt idx="9">
                  <c:v>8979</c:v>
                </c:pt>
                <c:pt idx="10">
                  <c:v>9012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DD-46BB-A7B9-F36CC4B539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7196672"/>
        <c:axId val="99697024"/>
      </c:barChart>
      <c:catAx>
        <c:axId val="97196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9697024"/>
        <c:crosses val="autoZero"/>
        <c:auto val="1"/>
        <c:lblAlgn val="ctr"/>
        <c:lblOffset val="100"/>
        <c:noMultiLvlLbl val="0"/>
      </c:catAx>
      <c:valAx>
        <c:axId val="99697024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97196672"/>
        <c:crosses val="autoZero"/>
        <c:crossBetween val="between"/>
      </c:valAx>
      <c:spPr>
        <a:solidFill>
          <a:srgbClr val="C1C1C1"/>
        </a:solidFill>
      </c:spPr>
    </c:plotArea>
    <c:plotVisOnly val="1"/>
    <c:dispBlanksAs val="gap"/>
    <c:showDLblsOverMax val="0"/>
  </c:chart>
  <c:spPr>
    <a:ln w="6350">
      <a:solidFill>
        <a:schemeClr val="tx1"/>
      </a:solidFill>
    </a:ln>
  </c:spPr>
  <c:txPr>
    <a:bodyPr/>
    <a:lstStyle/>
    <a:p>
      <a:pPr>
        <a:defRPr sz="1100">
          <a:latin typeface="Arial Narrow" panose="020B0606020202030204" pitchFamily="34" charset="0"/>
        </a:defRPr>
      </a:pPr>
      <a:endParaRPr lang="de-DE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481072856341158"/>
          <c:y val="0.25961976447061441"/>
          <c:w val="0.54206147633456181"/>
          <c:h val="0.545341900786534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explosion val="25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E470-4806-BCE9-81E16EA77F19}"/>
              </c:ext>
            </c:extLst>
          </c:dPt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E470-4806-BCE9-81E16EA77F19}"/>
              </c:ext>
            </c:extLst>
          </c:dPt>
          <c:dLbls>
            <c:dLbl>
              <c:idx val="0"/>
              <c:layout>
                <c:manualLayout>
                  <c:x val="6.4452397995705827E-3"/>
                  <c:y val="-2.705199084157033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470-4806-BCE9-81E16EA77F19}"/>
                </c:ext>
              </c:extLst>
            </c:dLbl>
            <c:dLbl>
              <c:idx val="1"/>
              <c:layout>
                <c:manualLayout>
                  <c:x val="-2.5963887137179124E-2"/>
                  <c:y val="-0.41498777913565155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470-4806-BCE9-81E16EA77F19}"/>
                </c:ext>
              </c:extLst>
            </c:dLbl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800"/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Tabelle1!$C$13:$D$13</c:f>
              <c:strCache>
                <c:ptCount val="2"/>
                <c:pt idx="0">
                  <c:v>Einwohner</c:v>
                </c:pt>
                <c:pt idx="1">
                  <c:v>Gast</c:v>
                </c:pt>
              </c:strCache>
            </c:strRef>
          </c:cat>
          <c:val>
            <c:numRef>
              <c:f>Tabelle1!$C$16:$D$16</c:f>
              <c:numCache>
                <c:formatCode>0.00</c:formatCode>
                <c:ptCount val="2"/>
                <c:pt idx="0">
                  <c:v>24.756154203437063</c:v>
                </c:pt>
                <c:pt idx="1">
                  <c:v>75.243845796562937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470-4806-BCE9-81E16EA77F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8243047319305512"/>
          <c:y val="0.65317714131536408"/>
          <c:w val="9.0298240640566518E-2"/>
          <c:h val="0.151790390636868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100"/>
          </a:pPr>
          <a:endParaRPr lang="de-DE"/>
        </a:p>
      </c:txPr>
    </c:legend>
    <c:plotVisOnly val="1"/>
    <c:dispBlanksAs val="zero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950" b="0" i="0" u="none" strike="noStrike" baseline="0">
          <a:solidFill>
            <a:srgbClr val="000000"/>
          </a:solidFill>
          <a:latin typeface="Arial Narrow" panose="020B0606020202030204" pitchFamily="34" charset="0"/>
          <a:ea typeface="Arial"/>
          <a:cs typeface="Arial"/>
        </a:defRPr>
      </a:pPr>
      <a:endParaRPr lang="de-DE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5872002406752794"/>
          <c:y val="6.0975851815976784E-2"/>
          <c:w val="0.81587959293479206"/>
          <c:h val="0.8393811798689034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Tabelle1!$C$7:$F$7</c:f>
              <c:strCache>
                <c:ptCount val="4"/>
                <c:pt idx="0">
                  <c:v>anderes Bundesland</c:v>
                </c:pt>
                <c:pt idx="1">
                  <c:v>Ausland</c:v>
                </c:pt>
                <c:pt idx="2">
                  <c:v>OWL</c:v>
                </c:pt>
                <c:pt idx="3">
                  <c:v>übriges NRW</c:v>
                </c:pt>
              </c:strCache>
            </c:strRef>
          </c:cat>
          <c:val>
            <c:numRef>
              <c:f>Tabelle1!$C$10:$F$10</c:f>
              <c:numCache>
                <c:formatCode>0.00</c:formatCode>
                <c:ptCount val="4"/>
                <c:pt idx="0">
                  <c:v>23.347267378851214</c:v>
                </c:pt>
                <c:pt idx="1">
                  <c:v>3.591887289054033</c:v>
                </c:pt>
                <c:pt idx="2">
                  <c:v>57.454714352066887</c:v>
                </c:pt>
                <c:pt idx="3">
                  <c:v>15.606130980027869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34-4C72-9973-488E61B41D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784384"/>
        <c:axId val="120785920"/>
      </c:barChart>
      <c:catAx>
        <c:axId val="12078438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de-DE"/>
          </a:p>
        </c:txPr>
        <c:crossAx val="1207859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0785920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de-DE"/>
          </a:p>
        </c:txPr>
        <c:crossAx val="120784384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 Narrow" panose="020B0606020202030204" pitchFamily="34" charset="0"/>
          <a:ea typeface="Arial"/>
          <a:cs typeface="Arial"/>
        </a:defRPr>
      </a:pPr>
      <a:endParaRPr lang="de-DE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9218441743275846"/>
          <c:y val="4.0214529855230309E-2"/>
          <c:w val="0.76387753330980579"/>
          <c:h val="0.8780860459948894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Tabelle1!$A$21:$A$36</c:f>
              <c:strCache>
                <c:ptCount val="16"/>
                <c:pt idx="0">
                  <c:v>Baden-Württemberg</c:v>
                </c:pt>
                <c:pt idx="1">
                  <c:v>Bayern</c:v>
                </c:pt>
                <c:pt idx="2">
                  <c:v>Berlin</c:v>
                </c:pt>
                <c:pt idx="3">
                  <c:v>Brandenburg</c:v>
                </c:pt>
                <c:pt idx="4">
                  <c:v>Bremen</c:v>
                </c:pt>
                <c:pt idx="5">
                  <c:v>Hamburg</c:v>
                </c:pt>
                <c:pt idx="6">
                  <c:v>Hessen</c:v>
                </c:pt>
                <c:pt idx="7">
                  <c:v>Mecklenburg-Vorpommern</c:v>
                </c:pt>
                <c:pt idx="8">
                  <c:v>Niedersachsen</c:v>
                </c:pt>
                <c:pt idx="9">
                  <c:v>NRW</c:v>
                </c:pt>
                <c:pt idx="10">
                  <c:v>Rheinland-Pfalz</c:v>
                </c:pt>
                <c:pt idx="11">
                  <c:v>Saarland</c:v>
                </c:pt>
                <c:pt idx="12">
                  <c:v>Sachsen</c:v>
                </c:pt>
                <c:pt idx="13">
                  <c:v>Sachsen-Anhalt</c:v>
                </c:pt>
                <c:pt idx="14">
                  <c:v>Schleswig-Holstein</c:v>
                </c:pt>
                <c:pt idx="15">
                  <c:v>Thüringen</c:v>
                </c:pt>
              </c:strCache>
            </c:strRef>
          </c:cat>
          <c:val>
            <c:numRef>
              <c:f>Tabelle1!$D$21:$D$36</c:f>
              <c:numCache>
                <c:formatCode>0.00</c:formatCode>
                <c:ptCount val="16"/>
                <c:pt idx="0">
                  <c:v>6.3249001331557926</c:v>
                </c:pt>
                <c:pt idx="1">
                  <c:v>9.4540612516644469</c:v>
                </c:pt>
                <c:pt idx="2">
                  <c:v>5.5925432756324902</c:v>
                </c:pt>
                <c:pt idx="3">
                  <c:v>3.5952063914780292</c:v>
                </c:pt>
                <c:pt idx="4">
                  <c:v>2.9294274300932091</c:v>
                </c:pt>
                <c:pt idx="5">
                  <c:v>4.3941411451398134</c:v>
                </c:pt>
                <c:pt idx="6">
                  <c:v>5.1264980026631157</c:v>
                </c:pt>
                <c:pt idx="7">
                  <c:v>1.6644474034620507</c:v>
                </c:pt>
                <c:pt idx="8">
                  <c:v>9.4540612516644469</c:v>
                </c:pt>
                <c:pt idx="9">
                  <c:v>32.090545938748335</c:v>
                </c:pt>
                <c:pt idx="10">
                  <c:v>5.525965379494008</c:v>
                </c:pt>
                <c:pt idx="11">
                  <c:v>0.46604527296937415</c:v>
                </c:pt>
                <c:pt idx="12">
                  <c:v>5.2596537949400801</c:v>
                </c:pt>
                <c:pt idx="13">
                  <c:v>0.66577896138482029</c:v>
                </c:pt>
                <c:pt idx="14">
                  <c:v>3.3954727030625831</c:v>
                </c:pt>
                <c:pt idx="15">
                  <c:v>4.0612516644474033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72-40EB-9E5A-16E65F5B00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1750784"/>
        <c:axId val="91752320"/>
      </c:barChart>
      <c:catAx>
        <c:axId val="9175078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de-DE"/>
          </a:p>
        </c:txPr>
        <c:crossAx val="917523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91752320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de-DE"/>
          </a:p>
        </c:txPr>
        <c:crossAx val="91750784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 Narrow" panose="020B0606020202030204" pitchFamily="34" charset="0"/>
          <a:ea typeface="Arial"/>
          <a:cs typeface="Arial"/>
        </a:defRPr>
      </a:pPr>
      <a:endParaRPr lang="de-DE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769860049639277"/>
          <c:y val="4.4934626069609754E-2"/>
          <c:w val="0.86690101650592721"/>
          <c:h val="0.856490667703588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9999FF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Tabelle1!$A$2:$A$15</c:f>
              <c:strCache>
                <c:ptCount val="14"/>
                <c:pt idx="0">
                  <c:v>Niederlande</c:v>
                </c:pt>
                <c:pt idx="1">
                  <c:v>England</c:v>
                </c:pt>
                <c:pt idx="2">
                  <c:v>Schweiz</c:v>
                </c:pt>
                <c:pt idx="3">
                  <c:v>Frankreich</c:v>
                </c:pt>
                <c:pt idx="4">
                  <c:v>Österreich</c:v>
                </c:pt>
                <c:pt idx="5">
                  <c:v>Italien</c:v>
                </c:pt>
                <c:pt idx="6">
                  <c:v>Schottland</c:v>
                </c:pt>
                <c:pt idx="7">
                  <c:v>Australien</c:v>
                </c:pt>
                <c:pt idx="8">
                  <c:v>Dänemark</c:v>
                </c:pt>
                <c:pt idx="9">
                  <c:v>Kanada</c:v>
                </c:pt>
                <c:pt idx="10">
                  <c:v>Lettland</c:v>
                </c:pt>
                <c:pt idx="11">
                  <c:v>Neuseeland</c:v>
                </c:pt>
                <c:pt idx="12">
                  <c:v>Norwegen</c:v>
                </c:pt>
                <c:pt idx="13">
                  <c:v>Ukraine</c:v>
                </c:pt>
              </c:strCache>
            </c:strRef>
          </c:cat>
          <c:val>
            <c:numRef>
              <c:f>Tabelle1!$C$2:$C$15</c:f>
              <c:numCache>
                <c:formatCode>0.00</c:formatCode>
                <c:ptCount val="14"/>
                <c:pt idx="0">
                  <c:v>63.043478260869563</c:v>
                </c:pt>
                <c:pt idx="1">
                  <c:v>9.5652173913043477</c:v>
                </c:pt>
                <c:pt idx="2">
                  <c:v>6.5217391304347823</c:v>
                </c:pt>
                <c:pt idx="3">
                  <c:v>4.7826086956521738</c:v>
                </c:pt>
                <c:pt idx="4">
                  <c:v>3.0434782608695654</c:v>
                </c:pt>
                <c:pt idx="5">
                  <c:v>1.3043478260869565</c:v>
                </c:pt>
                <c:pt idx="6">
                  <c:v>1.3043478260869565</c:v>
                </c:pt>
                <c:pt idx="7">
                  <c:v>0.86956521739130432</c:v>
                </c:pt>
                <c:pt idx="8">
                  <c:v>0.86956521739130432</c:v>
                </c:pt>
                <c:pt idx="9">
                  <c:v>0.86956521739130432</c:v>
                </c:pt>
                <c:pt idx="10">
                  <c:v>0.86956521739130432</c:v>
                </c:pt>
                <c:pt idx="11">
                  <c:v>0.86956521739130432</c:v>
                </c:pt>
                <c:pt idx="12">
                  <c:v>0.86956521739130432</c:v>
                </c:pt>
                <c:pt idx="13">
                  <c:v>0.86956521739130432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7B-40BF-BA8B-BC2CDF8FE6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1786240"/>
        <c:axId val="91796224"/>
      </c:barChart>
      <c:catAx>
        <c:axId val="9178624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91796224"/>
        <c:crosses val="autoZero"/>
        <c:auto val="1"/>
        <c:lblAlgn val="ctr"/>
        <c:lblOffset val="100"/>
        <c:noMultiLvlLbl val="0"/>
      </c:catAx>
      <c:valAx>
        <c:axId val="91796224"/>
        <c:scaling>
          <c:orientation val="minMax"/>
        </c:scaling>
        <c:delete val="0"/>
        <c:axPos val="b"/>
        <c:majorGridlines/>
        <c:numFmt formatCode="0.00" sourceLinked="1"/>
        <c:majorTickMark val="out"/>
        <c:minorTickMark val="none"/>
        <c:tickLblPos val="nextTo"/>
        <c:crossAx val="91786240"/>
        <c:crosses val="autoZero"/>
        <c:crossBetween val="between"/>
      </c:valAx>
      <c:spPr>
        <a:solidFill>
          <a:srgbClr val="C0C0C0"/>
        </a:solidFill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 w="6350">
      <a:solidFill>
        <a:sysClr val="windowText" lastClr="000000"/>
      </a:solidFill>
    </a:ln>
  </c:spPr>
  <c:txPr>
    <a:bodyPr/>
    <a:lstStyle/>
    <a:p>
      <a:pPr>
        <a:defRPr sz="1100">
          <a:latin typeface="Arial Narrow" panose="020B0606020202030204" pitchFamily="34" charset="0"/>
          <a:cs typeface="Arial" pitchFamily="34" charset="0"/>
        </a:defRPr>
      </a:pPr>
      <a:endParaRPr lang="de-DE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636944812464203E-2"/>
          <c:y val="6.0342461948672377E-2"/>
          <c:w val="0.91619871909839334"/>
          <c:h val="0.8382507499166759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Tabelle1!$C$7:$J$7</c:f>
              <c:strCache>
                <c:ptCount val="8"/>
                <c:pt idx="0">
                  <c:v>01 - 20 Jahre</c:v>
                </c:pt>
                <c:pt idx="1">
                  <c:v>21 - 30 Jahre</c:v>
                </c:pt>
                <c:pt idx="2">
                  <c:v>31 - 40 Jahre</c:v>
                </c:pt>
                <c:pt idx="3">
                  <c:v>41 - 50 Jahre</c:v>
                </c:pt>
                <c:pt idx="4">
                  <c:v>51 - 60 Jahre</c:v>
                </c:pt>
                <c:pt idx="5">
                  <c:v>61 - 70 Jahre</c:v>
                </c:pt>
                <c:pt idx="6">
                  <c:v>71 - 80 Jahre</c:v>
                </c:pt>
                <c:pt idx="7">
                  <c:v>über 80 Jahre</c:v>
                </c:pt>
              </c:strCache>
            </c:strRef>
          </c:cat>
          <c:val>
            <c:numRef>
              <c:f>Tabelle1!$C$10:$J$10</c:f>
              <c:numCache>
                <c:formatCode>0.00</c:formatCode>
                <c:ptCount val="8"/>
                <c:pt idx="0">
                  <c:v>15.141662796098467</c:v>
                </c:pt>
                <c:pt idx="1">
                  <c:v>13.25282551478557</c:v>
                </c:pt>
                <c:pt idx="2">
                  <c:v>13.748258244310264</c:v>
                </c:pt>
                <c:pt idx="3">
                  <c:v>15.606130980027869</c:v>
                </c:pt>
                <c:pt idx="4">
                  <c:v>15.977705527171389</c:v>
                </c:pt>
                <c:pt idx="5">
                  <c:v>15.2190741600867</c:v>
                </c:pt>
                <c:pt idx="6">
                  <c:v>10.047995045672705</c:v>
                </c:pt>
                <c:pt idx="7">
                  <c:v>1.0063477318470351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AA-4A41-A409-B5265718CA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1489280"/>
        <c:axId val="121490816"/>
      </c:barChart>
      <c:catAx>
        <c:axId val="121489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de-DE"/>
          </a:p>
        </c:txPr>
        <c:crossAx val="1214908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1490816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de-DE"/>
          </a:p>
        </c:txPr>
        <c:crossAx val="121489280"/>
        <c:crosses val="autoZero"/>
        <c:crossBetween val="between"/>
        <c:majorUnit val="4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 Narrow" panose="020B0606020202030204" pitchFamily="34" charset="0"/>
          <a:ea typeface="Arial"/>
          <a:cs typeface="Arial"/>
        </a:defRPr>
      </a:pPr>
      <a:endParaRPr lang="de-DE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5057299248242541E-2"/>
          <c:y val="0.31367286502922775"/>
          <c:w val="0.58937786649243984"/>
          <c:h val="0.47790639573161819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explosion val="25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ED1F-4501-A0EB-1624AF18AC59}"/>
              </c:ext>
            </c:extLst>
          </c:dPt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ED1F-4501-A0EB-1624AF18AC59}"/>
              </c:ext>
            </c:extLst>
          </c:dPt>
          <c:dLbls>
            <c:dLbl>
              <c:idx val="0"/>
              <c:layout>
                <c:manualLayout>
                  <c:x val="-9.6306293760236375E-3"/>
                  <c:y val="-0.3952463615153872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D1F-4501-A0EB-1624AF18AC59}"/>
                </c:ext>
              </c:extLst>
            </c:dLbl>
            <c:dLbl>
              <c:idx val="1"/>
              <c:layout>
                <c:manualLayout>
                  <c:x val="4.1289862728820258E-2"/>
                  <c:y val="-7.623007908325184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D1F-4501-A0EB-1624AF18AC59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800"/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Tabelle1!$C$7:$D$7</c:f>
              <c:strCache>
                <c:ptCount val="2"/>
                <c:pt idx="0">
                  <c:v>Tagesgast</c:v>
                </c:pt>
                <c:pt idx="1">
                  <c:v>Übernachtungsgast</c:v>
                </c:pt>
              </c:strCache>
            </c:strRef>
          </c:cat>
          <c:val>
            <c:numRef>
              <c:f>Tabelle1!$C$10:$D$10</c:f>
              <c:numCache>
                <c:formatCode>0.00</c:formatCode>
                <c:ptCount val="2"/>
                <c:pt idx="0">
                  <c:v>73.246632605666505</c:v>
                </c:pt>
                <c:pt idx="1">
                  <c:v>26.753367394333488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D1F-4501-A0EB-1624AF18AC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2370616817094366"/>
          <c:y val="0.74717313839786825"/>
          <c:w val="0.1459423550232368"/>
          <c:h val="0.17439852058036245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100"/>
          </a:pPr>
          <a:endParaRPr lang="de-DE"/>
        </a:p>
      </c:txPr>
    </c:legend>
    <c:plotVisOnly val="1"/>
    <c:dispBlanksAs val="zero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50" b="0" i="0" u="none" strike="noStrike" baseline="0">
          <a:solidFill>
            <a:srgbClr val="000000"/>
          </a:solidFill>
          <a:latin typeface="Arial Narrow" panose="020B0606020202030204" pitchFamily="34" charset="0"/>
          <a:ea typeface="Arial"/>
          <a:cs typeface="Arial"/>
        </a:defRPr>
      </a:pPr>
      <a:endParaRPr lang="de-DE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9999FF"/>
            </a:solidFill>
            <a:ln>
              <a:solidFill>
                <a:schemeClr val="tx1"/>
              </a:solidFill>
            </a:ln>
          </c:spPr>
          <c:invertIfNegative val="0"/>
          <c:dPt>
            <c:idx val="4"/>
            <c:invertIfNegative val="0"/>
            <c:bubble3D val="0"/>
            <c:spPr>
              <a:solidFill>
                <a:srgbClr val="993366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4711-4180-BC65-6159E6C27D02}"/>
              </c:ext>
            </c:extLst>
          </c:dPt>
          <c:cat>
            <c:strRef>
              <c:f>OWL!$A$2:$A$8</c:f>
              <c:strCache>
                <c:ptCount val="7"/>
                <c:pt idx="0">
                  <c:v>Bielefeld</c:v>
                </c:pt>
                <c:pt idx="1">
                  <c:v>Kreis Gütersloh</c:v>
                </c:pt>
                <c:pt idx="2">
                  <c:v>Kreis Herford</c:v>
                </c:pt>
                <c:pt idx="3">
                  <c:v>Kreis Höxter</c:v>
                </c:pt>
                <c:pt idx="4">
                  <c:v>Land des Hermann</c:v>
                </c:pt>
                <c:pt idx="5">
                  <c:v>Kreis Minden-Lübbecke</c:v>
                </c:pt>
                <c:pt idx="6">
                  <c:v>Kreis Paderborn</c:v>
                </c:pt>
              </c:strCache>
            </c:strRef>
          </c:cat>
          <c:val>
            <c:numRef>
              <c:f>OWL!$B$2:$B$8</c:f>
              <c:numCache>
                <c:formatCode>#,##0</c:formatCode>
                <c:ptCount val="7"/>
                <c:pt idx="0">
                  <c:v>376401</c:v>
                </c:pt>
                <c:pt idx="1">
                  <c:v>277106</c:v>
                </c:pt>
                <c:pt idx="2">
                  <c:v>99293</c:v>
                </c:pt>
                <c:pt idx="3">
                  <c:v>243583</c:v>
                </c:pt>
                <c:pt idx="4">
                  <c:v>435237</c:v>
                </c:pt>
                <c:pt idx="5">
                  <c:v>315005</c:v>
                </c:pt>
                <c:pt idx="6">
                  <c:v>359273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711-4180-BC65-6159E6C27D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8336128"/>
        <c:axId val="98346112"/>
      </c:barChart>
      <c:catAx>
        <c:axId val="9833612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98346112"/>
        <c:crosses val="autoZero"/>
        <c:auto val="1"/>
        <c:lblAlgn val="ctr"/>
        <c:lblOffset val="100"/>
        <c:noMultiLvlLbl val="0"/>
      </c:catAx>
      <c:valAx>
        <c:axId val="98346112"/>
        <c:scaling>
          <c:orientation val="minMax"/>
        </c:scaling>
        <c:delete val="0"/>
        <c:axPos val="b"/>
        <c:majorGridlines/>
        <c:numFmt formatCode="#,##0" sourceLinked="1"/>
        <c:majorTickMark val="out"/>
        <c:minorTickMark val="none"/>
        <c:tickLblPos val="nextTo"/>
        <c:crossAx val="98336128"/>
        <c:crosses val="autoZero"/>
        <c:crossBetween val="between"/>
      </c:valAx>
      <c:spPr>
        <a:solidFill>
          <a:srgbClr val="C1C1C1"/>
        </a:solidFill>
      </c:spPr>
    </c:plotArea>
    <c:plotVisOnly val="1"/>
    <c:dispBlanksAs val="gap"/>
    <c:showDLblsOverMax val="0"/>
  </c:chart>
  <c:spPr>
    <a:ln w="6350">
      <a:solidFill>
        <a:schemeClr val="tx1"/>
      </a:solidFill>
    </a:ln>
  </c:spPr>
  <c:txPr>
    <a:bodyPr/>
    <a:lstStyle/>
    <a:p>
      <a:pPr>
        <a:defRPr sz="1100">
          <a:latin typeface="Arial Narrow" panose="020B0606020202030204" pitchFamily="34" charset="0"/>
          <a:cs typeface="Arial" panose="020B0604020202020204" pitchFamily="34" charset="0"/>
        </a:defRPr>
      </a:pPr>
      <a:endParaRPr lang="de-DE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4565309204093789E-2"/>
          <c:y val="0.25707310298855685"/>
          <c:w val="0.57329696205314529"/>
          <c:h val="0.53171397622486394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explosion val="25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23B3-4BD0-BE96-BB97178C0933}"/>
              </c:ext>
            </c:extLst>
          </c:dPt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23B3-4BD0-BE96-BB97178C0933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23B3-4BD0-BE96-BB97178C0933}"/>
              </c:ext>
            </c:extLst>
          </c:dPt>
          <c:dLbls>
            <c:dLbl>
              <c:idx val="0"/>
              <c:layout>
                <c:manualLayout>
                  <c:x val="-5.0707851452440597E-2"/>
                  <c:y val="-0.1149672258637929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3B3-4BD0-BE96-BB97178C0933}"/>
                </c:ext>
              </c:extLst>
            </c:dLbl>
            <c:dLbl>
              <c:idx val="1"/>
              <c:layout>
                <c:manualLayout>
                  <c:x val="-3.9381665920522474E-2"/>
                  <c:y val="3.397770930807571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3B3-4BD0-BE96-BB97178C0933}"/>
                </c:ext>
              </c:extLst>
            </c:dLbl>
            <c:dLbl>
              <c:idx val="2"/>
              <c:layout>
                <c:manualLayout>
                  <c:x val="3.7885515146727104E-2"/>
                  <c:y val="-4.606945870896572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3B3-4BD0-BE96-BB97178C0933}"/>
                </c:ext>
              </c:extLst>
            </c:dLbl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800"/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Tabelle1!$C$12:$E$12</c:f>
              <c:strCache>
                <c:ptCount val="3"/>
                <c:pt idx="0">
                  <c:v>Einzelgast/Paar</c:v>
                </c:pt>
                <c:pt idx="1">
                  <c:v>Familiengast</c:v>
                </c:pt>
                <c:pt idx="2">
                  <c:v>Gruppengast</c:v>
                </c:pt>
              </c:strCache>
            </c:strRef>
          </c:cat>
          <c:val>
            <c:numRef>
              <c:f>Tabelle1!$C$15:$E$15</c:f>
              <c:numCache>
                <c:formatCode>0.00</c:formatCode>
                <c:ptCount val="3"/>
                <c:pt idx="0">
                  <c:v>39.309490633224961</c:v>
                </c:pt>
                <c:pt idx="1">
                  <c:v>35.872426072147391</c:v>
                </c:pt>
                <c:pt idx="2">
                  <c:v>24.818083294627652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3B3-4BD0-BE96-BB97178C09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2355146459007089"/>
          <c:y val="0.65198380735473849"/>
          <c:w val="0.15202416009534445"/>
          <c:h val="0.2094358960115543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100"/>
          </a:pPr>
          <a:endParaRPr lang="de-DE"/>
        </a:p>
      </c:txPr>
    </c:legend>
    <c:plotVisOnly val="1"/>
    <c:dispBlanksAs val="zero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 Narrow" panose="020B0606020202030204" pitchFamily="34" charset="0"/>
          <a:ea typeface="Arial"/>
          <a:cs typeface="Arial"/>
        </a:defRPr>
      </a:pPr>
      <a:endParaRPr lang="de-DE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5245853269076138E-2"/>
          <c:y val="6.107265859348962E-2"/>
          <c:w val="0.90275040932153872"/>
          <c:h val="0.839334240639928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Tabelle1!$C$7:$I$7</c:f>
              <c:strCache>
                <c:ptCount val="7"/>
                <c:pt idx="0">
                  <c:v>Fahrrad</c:v>
                </c:pt>
                <c:pt idx="1">
                  <c:v>Motorrad</c:v>
                </c:pt>
                <c:pt idx="2">
                  <c:v>ÖPNV</c:v>
                </c:pt>
                <c:pt idx="3">
                  <c:v>PKW</c:v>
                </c:pt>
                <c:pt idx="4">
                  <c:v>Reisebus</c:v>
                </c:pt>
                <c:pt idx="5">
                  <c:v>Wohnmobil</c:v>
                </c:pt>
                <c:pt idx="6">
                  <c:v>zu Fuß</c:v>
                </c:pt>
              </c:strCache>
            </c:strRef>
          </c:cat>
          <c:val>
            <c:numRef>
              <c:f>Tabelle1!$C$10:$I$10</c:f>
              <c:numCache>
                <c:formatCode>0.00</c:formatCode>
                <c:ptCount val="7"/>
                <c:pt idx="0">
                  <c:v>5.3878309335810499</c:v>
                </c:pt>
                <c:pt idx="1">
                  <c:v>2.7093977395881716</c:v>
                </c:pt>
                <c:pt idx="2">
                  <c:v>3.6073695618516797</c:v>
                </c:pt>
                <c:pt idx="3">
                  <c:v>66.914383031429011</c:v>
                </c:pt>
                <c:pt idx="4">
                  <c:v>8.0662641275739286</c:v>
                </c:pt>
                <c:pt idx="5">
                  <c:v>2.9261495587552253</c:v>
                </c:pt>
                <c:pt idx="6">
                  <c:v>10.388605047220931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E0-4AA4-A766-B50C8AA7DB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1746560"/>
        <c:axId val="121748096"/>
      </c:barChart>
      <c:catAx>
        <c:axId val="121746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de-DE"/>
          </a:p>
        </c:txPr>
        <c:crossAx val="1217480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1748096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de-DE"/>
          </a:p>
        </c:txPr>
        <c:crossAx val="121746560"/>
        <c:crosses val="autoZero"/>
        <c:crossBetween val="between"/>
        <c:majorUnit val="20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 Narrow" panose="020B0606020202030204" pitchFamily="34" charset="0"/>
          <a:ea typeface="Arial"/>
          <a:cs typeface="Arial"/>
        </a:defRPr>
      </a:pPr>
      <a:endParaRPr lang="de-DE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8103151740178821E-2"/>
          <c:y val="0.23821547605821577"/>
          <c:w val="0.57673248595578752"/>
          <c:h val="0.53364765026108207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explosion val="25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E3B6-4587-B097-E079253EBAFB}"/>
              </c:ext>
            </c:extLst>
          </c:dPt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E3B6-4587-B097-E079253EBAFB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E3B6-4587-B097-E079253EBAFB}"/>
              </c:ext>
            </c:extLst>
          </c:dPt>
          <c:dLbls>
            <c:dLbl>
              <c:idx val="0"/>
              <c:layout>
                <c:manualLayout>
                  <c:x val="6.022948633298184E-3"/>
                  <c:y val="-4.711077781943923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3B6-4587-B097-E079253EBAFB}"/>
                </c:ext>
              </c:extLst>
            </c:dLbl>
            <c:dLbl>
              <c:idx val="1"/>
              <c:layout>
                <c:manualLayout>
                  <c:x val="-6.270400990471342E-2"/>
                  <c:y val="5.459032329741139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3B6-4587-B097-E079253EBAFB}"/>
                </c:ext>
              </c:extLst>
            </c:dLbl>
            <c:dLbl>
              <c:idx val="2"/>
              <c:layout>
                <c:manualLayout>
                  <c:x val="7.2723622625790421E-2"/>
                  <c:y val="-0.150162481946450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3B6-4587-B097-E079253EBAFB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2000"/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Tabelle1!$C$7:$E$7</c:f>
              <c:strCache>
                <c:ptCount val="3"/>
                <c:pt idx="0">
                  <c:v>erste Mal</c:v>
                </c:pt>
                <c:pt idx="1">
                  <c:v>einmal-zweimal</c:v>
                </c:pt>
                <c:pt idx="2">
                  <c:v>mehr als zweimal</c:v>
                </c:pt>
              </c:strCache>
            </c:strRef>
          </c:cat>
          <c:val>
            <c:numRef>
              <c:f>Tabelle1!$C$10:$E$10</c:f>
              <c:numCache>
                <c:formatCode>0.00</c:formatCode>
                <c:ptCount val="3"/>
                <c:pt idx="0">
                  <c:v>34.989936522681532</c:v>
                </c:pt>
                <c:pt idx="1">
                  <c:v>19.569592816225423</c:v>
                </c:pt>
                <c:pt idx="2">
                  <c:v>45.440470661093052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3B6-4587-B097-E079253EBA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1473731103230029"/>
          <c:y val="0.68031802021997556"/>
          <c:w val="0.15141934774685126"/>
          <c:h val="0.20863709587823576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100"/>
          </a:pPr>
          <a:endParaRPr lang="de-DE"/>
        </a:p>
      </c:txPr>
    </c:legend>
    <c:plotVisOnly val="1"/>
    <c:dispBlanksAs val="zero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 Narrow" panose="020B0606020202030204" pitchFamily="34" charset="0"/>
          <a:ea typeface="Arial"/>
          <a:cs typeface="Arial"/>
        </a:defRPr>
      </a:pPr>
      <a:endParaRPr lang="de-DE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4743125579863709"/>
          <c:y val="3.8801244306188198E-2"/>
          <c:w val="0.72718667009535898"/>
          <c:h val="0.8704918897900233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9999FF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Tabelle1!$A$2:$A$19</c:f>
              <c:strCache>
                <c:ptCount val="18"/>
                <c:pt idx="0">
                  <c:v>Adlerwarte</c:v>
                </c:pt>
                <c:pt idx="1">
                  <c:v>AFM Oerlinghausen</c:v>
                </c:pt>
                <c:pt idx="2">
                  <c:v>Draisinenfahrt</c:v>
                </c:pt>
                <c:pt idx="3">
                  <c:v>Externsteine</c:v>
                </c:pt>
                <c:pt idx="4">
                  <c:v>Hermannsdenkmal</c:v>
                </c:pt>
                <c:pt idx="5">
                  <c:v>Hexenbürgermeisterhaus</c:v>
                </c:pt>
                <c:pt idx="6">
                  <c:v>Innenstadt Detmold</c:v>
                </c:pt>
                <c:pt idx="7">
                  <c:v>Innenstadt Lage</c:v>
                </c:pt>
                <c:pt idx="8">
                  <c:v>Junkerhaus</c:v>
                </c:pt>
                <c:pt idx="9">
                  <c:v>Kletterpark</c:v>
                </c:pt>
                <c:pt idx="10">
                  <c:v>Kurpark Bad Salzuflen</c:v>
                </c:pt>
                <c:pt idx="11">
                  <c:v>Landeseisenbahn Lippe</c:v>
                </c:pt>
                <c:pt idx="12">
                  <c:v>Lipppisches Landesmuseum</c:v>
                </c:pt>
                <c:pt idx="13">
                  <c:v>LWL-Freilichtmuseum Detmold</c:v>
                </c:pt>
                <c:pt idx="14">
                  <c:v>LWL-Industriemuseum Ziegelei Lage</c:v>
                </c:pt>
                <c:pt idx="15">
                  <c:v>SchiederSee</c:v>
                </c:pt>
                <c:pt idx="16">
                  <c:v>Vogelpark Heiligenkirchen</c:v>
                </c:pt>
                <c:pt idx="17">
                  <c:v>Weserrenaissance-Museum</c:v>
                </c:pt>
              </c:strCache>
            </c:strRef>
          </c:cat>
          <c:val>
            <c:numRef>
              <c:f>Tabelle1!$O$2:$O$19</c:f>
              <c:numCache>
                <c:formatCode>0.00</c:formatCode>
                <c:ptCount val="18"/>
                <c:pt idx="0">
                  <c:v>14.413121914674143</c:v>
                </c:pt>
                <c:pt idx="1">
                  <c:v>1.4769444652147365</c:v>
                </c:pt>
                <c:pt idx="2">
                  <c:v>1.0758873283568777</c:v>
                </c:pt>
                <c:pt idx="3">
                  <c:v>28.004663544022463</c:v>
                </c:pt>
                <c:pt idx="4">
                  <c:v>32.733133141820467</c:v>
                </c:pt>
                <c:pt idx="5">
                  <c:v>3.1411025140763669</c:v>
                </c:pt>
                <c:pt idx="6">
                  <c:v>17.936673552725029</c:v>
                </c:pt>
                <c:pt idx="7">
                  <c:v>8.3333333333333339</c:v>
                </c:pt>
                <c:pt idx="8">
                  <c:v>1.8734554334418243</c:v>
                </c:pt>
                <c:pt idx="9">
                  <c:v>10.421980474277751</c:v>
                </c:pt>
                <c:pt idx="10">
                  <c:v>8.3872901678657072</c:v>
                </c:pt>
                <c:pt idx="11">
                  <c:v>0.75749162762528088</c:v>
                </c:pt>
                <c:pt idx="12">
                  <c:v>2.0831229763319037</c:v>
                </c:pt>
                <c:pt idx="13">
                  <c:v>16.061439751490798</c:v>
                </c:pt>
                <c:pt idx="14">
                  <c:v>10.373273377834709</c:v>
                </c:pt>
                <c:pt idx="15">
                  <c:v>10.624247851058351</c:v>
                </c:pt>
                <c:pt idx="16">
                  <c:v>14.185986411765816</c:v>
                </c:pt>
                <c:pt idx="17">
                  <c:v>9.3706766506136692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20-4433-92CF-DCC060D78C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1803904"/>
        <c:axId val="121805440"/>
      </c:barChart>
      <c:catAx>
        <c:axId val="12180390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21805440"/>
        <c:crosses val="autoZero"/>
        <c:auto val="1"/>
        <c:lblAlgn val="ctr"/>
        <c:lblOffset val="100"/>
        <c:noMultiLvlLbl val="0"/>
      </c:catAx>
      <c:valAx>
        <c:axId val="121805440"/>
        <c:scaling>
          <c:orientation val="minMax"/>
        </c:scaling>
        <c:delete val="0"/>
        <c:axPos val="b"/>
        <c:majorGridlines/>
        <c:numFmt formatCode="0.00" sourceLinked="1"/>
        <c:majorTickMark val="out"/>
        <c:minorTickMark val="none"/>
        <c:tickLblPos val="nextTo"/>
        <c:crossAx val="121803904"/>
        <c:crosses val="autoZero"/>
        <c:crossBetween val="between"/>
        <c:majorUnit val="10"/>
      </c:valAx>
      <c:spPr>
        <a:solidFill>
          <a:srgbClr val="C1C1C1"/>
        </a:solidFill>
      </c:spPr>
    </c:plotArea>
    <c:plotVisOnly val="1"/>
    <c:dispBlanksAs val="gap"/>
    <c:showDLblsOverMax val="0"/>
  </c:chart>
  <c:spPr>
    <a:ln w="6350">
      <a:solidFill>
        <a:sysClr val="windowText" lastClr="000000"/>
      </a:solidFill>
    </a:ln>
  </c:spPr>
  <c:txPr>
    <a:bodyPr/>
    <a:lstStyle/>
    <a:p>
      <a:pPr>
        <a:defRPr sz="1100">
          <a:latin typeface="Arial Narrow" panose="020B0606020202030204" pitchFamily="34" charset="0"/>
          <a:cs typeface="Arial" panose="020B0604020202020204" pitchFamily="34" charset="0"/>
        </a:defRPr>
      </a:pPr>
      <a:endParaRPr lang="de-DE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2547860246345031"/>
          <c:y val="3.9111242508461271E-2"/>
          <c:w val="0.74177347596429211"/>
          <c:h val="0.8694571992262860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9999FF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Tabelle1!$A$38:$A$51</c:f>
              <c:strCache>
                <c:ptCount val="14"/>
                <c:pt idx="0">
                  <c:v>Zufall/Hinweis/Schild</c:v>
                </c:pt>
                <c:pt idx="1">
                  <c:v>Familie/Freunde/Bekannte</c:v>
                </c:pt>
                <c:pt idx="2">
                  <c:v>Rundfunk/Fernsehen</c:v>
                </c:pt>
                <c:pt idx="3">
                  <c:v>Internet/Facebook</c:v>
                </c:pt>
                <c:pt idx="4">
                  <c:v>Zeitung/Zeitschrift</c:v>
                </c:pt>
                <c:pt idx="5">
                  <c:v>Werbebroschüre/Flyer</c:v>
                </c:pt>
                <c:pt idx="6">
                  <c:v>Bücher/Reiseführer/Reiseliteratur</c:v>
                </c:pt>
                <c:pt idx="7">
                  <c:v>Schule</c:v>
                </c:pt>
                <c:pt idx="8">
                  <c:v>Tourist-Information</c:v>
                </c:pt>
                <c:pt idx="9">
                  <c:v>Reiseleiter</c:v>
                </c:pt>
                <c:pt idx="10">
                  <c:v>Card</c:v>
                </c:pt>
                <c:pt idx="11">
                  <c:v>Plakat</c:v>
                </c:pt>
                <c:pt idx="12">
                  <c:v>Wohnort</c:v>
                </c:pt>
                <c:pt idx="13">
                  <c:v>bekannt</c:v>
                </c:pt>
              </c:strCache>
            </c:strRef>
          </c:cat>
          <c:val>
            <c:numRef>
              <c:f>Tabelle1!$B$38:$B$51</c:f>
              <c:numCache>
                <c:formatCode>0.00</c:formatCode>
                <c:ptCount val="14"/>
                <c:pt idx="0">
                  <c:v>1.8992042440318302</c:v>
                </c:pt>
                <c:pt idx="1">
                  <c:v>16.222811671087534</c:v>
                </c:pt>
                <c:pt idx="2">
                  <c:v>1.3899204244031831</c:v>
                </c:pt>
                <c:pt idx="3">
                  <c:v>8.5623342175066313</c:v>
                </c:pt>
                <c:pt idx="4">
                  <c:v>1.7612732095490715</c:v>
                </c:pt>
                <c:pt idx="5">
                  <c:v>7.0557029177718835</c:v>
                </c:pt>
                <c:pt idx="6">
                  <c:v>1.1777188328912467</c:v>
                </c:pt>
                <c:pt idx="7">
                  <c:v>1.1352785145888593</c:v>
                </c:pt>
                <c:pt idx="8">
                  <c:v>1.8037135278514589</c:v>
                </c:pt>
                <c:pt idx="9">
                  <c:v>4.9336870026525199</c:v>
                </c:pt>
                <c:pt idx="10">
                  <c:v>8.4880636604774531E-2</c:v>
                </c:pt>
                <c:pt idx="11">
                  <c:v>0.22281167108753316</c:v>
                </c:pt>
                <c:pt idx="12">
                  <c:v>14.440318302387269</c:v>
                </c:pt>
                <c:pt idx="13">
                  <c:v>39.310344827586206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BB-4226-BBE1-47221C605C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1868288"/>
        <c:axId val="121869824"/>
      </c:barChart>
      <c:catAx>
        <c:axId val="1218682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21869824"/>
        <c:crosses val="autoZero"/>
        <c:auto val="1"/>
        <c:lblAlgn val="ctr"/>
        <c:lblOffset val="100"/>
        <c:noMultiLvlLbl val="0"/>
      </c:catAx>
      <c:valAx>
        <c:axId val="121869824"/>
        <c:scaling>
          <c:orientation val="minMax"/>
        </c:scaling>
        <c:delete val="0"/>
        <c:axPos val="b"/>
        <c:majorGridlines/>
        <c:numFmt formatCode="0.00" sourceLinked="1"/>
        <c:majorTickMark val="out"/>
        <c:minorTickMark val="none"/>
        <c:tickLblPos val="nextTo"/>
        <c:crossAx val="121868288"/>
        <c:crosses val="autoZero"/>
        <c:crossBetween val="between"/>
        <c:majorUnit val="10"/>
      </c:valAx>
      <c:spPr>
        <a:solidFill>
          <a:srgbClr val="C1C1C1"/>
        </a:solidFill>
      </c:spPr>
    </c:plotArea>
    <c:plotVisOnly val="1"/>
    <c:dispBlanksAs val="gap"/>
    <c:showDLblsOverMax val="0"/>
  </c:chart>
  <c:spPr>
    <a:ln w="6350">
      <a:solidFill>
        <a:sysClr val="windowText" lastClr="000000"/>
      </a:solidFill>
    </a:ln>
  </c:spPr>
  <c:txPr>
    <a:bodyPr/>
    <a:lstStyle/>
    <a:p>
      <a:pPr>
        <a:defRPr sz="1100">
          <a:latin typeface="Arial Narrow" panose="020B0606020202030204" pitchFamily="34" charset="0"/>
          <a:cs typeface="Arial" pitchFamily="34" charset="0"/>
        </a:defRPr>
      </a:pPr>
      <a:endParaRPr lang="de-DE"/>
    </a:p>
  </c:txPr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5840182357807772"/>
          <c:y val="5.1575975683451937E-2"/>
          <c:w val="0.81626421054458564"/>
          <c:h val="0.8673291856460393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Tabelle1!$A$28:$A$32</c:f>
              <c:strCache>
                <c:ptCount val="5"/>
                <c:pt idx="0">
                  <c:v>Besucherleitsystem</c:v>
                </c:pt>
                <c:pt idx="1">
                  <c:v>Service/Personal</c:v>
                </c:pt>
                <c:pt idx="2">
                  <c:v>Einrichtungen</c:v>
                </c:pt>
                <c:pt idx="3">
                  <c:v>Gastronomie</c:v>
                </c:pt>
                <c:pt idx="4">
                  <c:v>Attraktivität Region</c:v>
                </c:pt>
              </c:strCache>
            </c:strRef>
          </c:cat>
          <c:val>
            <c:numRef>
              <c:f>Tabelle1!$D$28:$D$32</c:f>
              <c:numCache>
                <c:formatCode>0.0</c:formatCode>
                <c:ptCount val="5"/>
                <c:pt idx="0">
                  <c:v>2.0084762088229628</c:v>
                </c:pt>
                <c:pt idx="1">
                  <c:v>1.5636658556366585</c:v>
                </c:pt>
                <c:pt idx="2">
                  <c:v>1.598127659574468</c:v>
                </c:pt>
                <c:pt idx="3">
                  <c:v>2.1470081790787776</c:v>
                </c:pt>
                <c:pt idx="4">
                  <c:v>1.562553629655054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4E-4F78-B77C-0C72FDD0CE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2251904"/>
        <c:axId val="122274176"/>
      </c:barChart>
      <c:catAx>
        <c:axId val="1222519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de-DE"/>
          </a:p>
        </c:txPr>
        <c:crossAx val="1222741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2274176"/>
        <c:scaling>
          <c:orientation val="minMax"/>
          <c:min val="0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de-DE"/>
          </a:p>
        </c:txPr>
        <c:crossAx val="122251904"/>
        <c:crosses val="autoZero"/>
        <c:crossBetween val="between"/>
        <c:majorUnit val="0.5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 Narrow" panose="020B0606020202030204" pitchFamily="34" charset="0"/>
          <a:ea typeface="Arial"/>
          <a:cs typeface="Arial"/>
        </a:defRPr>
      </a:pPr>
      <a:endParaRPr lang="de-DE"/>
    </a:p>
  </c:txPr>
  <c:externalData r:id="rId2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5765249035273968"/>
          <c:y val="3.8801244306188198E-2"/>
          <c:w val="0.69803814934595321"/>
          <c:h val="0.86273775136095987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9999FF"/>
            </a:solidFill>
            <a:ln>
              <a:solidFill>
                <a:schemeClr val="tx1"/>
              </a:solidFill>
            </a:ln>
          </c:spPr>
          <c:invertIfNegative val="0"/>
          <c:dPt>
            <c:idx val="12"/>
            <c:invertIfNegative val="0"/>
            <c:bubble3D val="0"/>
            <c:spPr>
              <a:solidFill>
                <a:srgbClr val="993366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30D5-4764-A2B5-2A340B95F67B}"/>
              </c:ext>
            </c:extLst>
          </c:dPt>
          <c:cat>
            <c:strRef>
              <c:f>Tabelle1!$A$22:$A$34</c:f>
              <c:strCache>
                <c:ptCount val="13"/>
                <c:pt idx="0">
                  <c:v>Adlerwarte</c:v>
                </c:pt>
                <c:pt idx="1">
                  <c:v>Externsteine</c:v>
                </c:pt>
                <c:pt idx="2">
                  <c:v>Hermannsdenkmal</c:v>
                </c:pt>
                <c:pt idx="3">
                  <c:v>Innenstadt Detmold</c:v>
                </c:pt>
                <c:pt idx="4">
                  <c:v>Innenstadt Lage</c:v>
                </c:pt>
                <c:pt idx="5">
                  <c:v>Kletterpark</c:v>
                </c:pt>
                <c:pt idx="6">
                  <c:v>Kurpark Bad Salzuflen</c:v>
                </c:pt>
                <c:pt idx="7">
                  <c:v>LWL-Freilichtmuseum Detmold</c:v>
                </c:pt>
                <c:pt idx="8">
                  <c:v>LWL-Industriemuseum Zeigelei Lage</c:v>
                </c:pt>
                <c:pt idx="9">
                  <c:v>SchiederSee</c:v>
                </c:pt>
                <c:pt idx="10">
                  <c:v>Vogelpark</c:v>
                </c:pt>
                <c:pt idx="11">
                  <c:v>Weserrenaissance-Museum</c:v>
                </c:pt>
                <c:pt idx="12">
                  <c:v>insgesamt</c:v>
                </c:pt>
              </c:strCache>
            </c:strRef>
          </c:cat>
          <c:val>
            <c:numRef>
              <c:f>Tabelle1!$B$22:$B$34</c:f>
              <c:numCache>
                <c:formatCode>#,##0.00\ "€"</c:formatCode>
                <c:ptCount val="13"/>
                <c:pt idx="0">
                  <c:v>12.690562613430128</c:v>
                </c:pt>
                <c:pt idx="1">
                  <c:v>14.27</c:v>
                </c:pt>
                <c:pt idx="2">
                  <c:v>11.37</c:v>
                </c:pt>
                <c:pt idx="3">
                  <c:v>18.920000000000002</c:v>
                </c:pt>
                <c:pt idx="4">
                  <c:v>20.202789699570815</c:v>
                </c:pt>
                <c:pt idx="5">
                  <c:v>26.56</c:v>
                </c:pt>
                <c:pt idx="6">
                  <c:v>11.659090909090908</c:v>
                </c:pt>
                <c:pt idx="7">
                  <c:v>15.82</c:v>
                </c:pt>
                <c:pt idx="8">
                  <c:v>15.16</c:v>
                </c:pt>
                <c:pt idx="9" formatCode="&quot;€&quot;#,##0.00_);\(&quot;€&quot;#,##0.00\)">
                  <c:v>15.85</c:v>
                </c:pt>
                <c:pt idx="10" formatCode="&quot;€&quot;#,##0.00_);\(&quot;€&quot;#,##0.00\)">
                  <c:v>13.09</c:v>
                </c:pt>
                <c:pt idx="11" formatCode="&quot;€&quot;#,##0.00_);\(&quot;€&quot;#,##0.00\)">
                  <c:v>18.78</c:v>
                </c:pt>
                <c:pt idx="12">
                  <c:v>14.951726401699373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0D5-4764-A2B5-2A340B95F6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2382208"/>
        <c:axId val="122383744"/>
      </c:barChart>
      <c:catAx>
        <c:axId val="1223822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22383744"/>
        <c:crosses val="autoZero"/>
        <c:auto val="1"/>
        <c:lblAlgn val="ctr"/>
        <c:lblOffset val="100"/>
        <c:noMultiLvlLbl val="0"/>
      </c:catAx>
      <c:valAx>
        <c:axId val="122383744"/>
        <c:scaling>
          <c:orientation val="minMax"/>
        </c:scaling>
        <c:delete val="0"/>
        <c:axPos val="b"/>
        <c:majorGridlines/>
        <c:numFmt formatCode="#,##0.00\ &quot;€&quot;" sourceLinked="1"/>
        <c:majorTickMark val="out"/>
        <c:minorTickMark val="none"/>
        <c:tickLblPos val="nextTo"/>
        <c:crossAx val="122382208"/>
        <c:crosses val="autoZero"/>
        <c:crossBetween val="between"/>
        <c:majorUnit val="10"/>
      </c:valAx>
      <c:spPr>
        <a:solidFill>
          <a:srgbClr val="C0C0C0"/>
        </a:solidFill>
      </c:spPr>
    </c:plotArea>
    <c:plotVisOnly val="1"/>
    <c:dispBlanksAs val="gap"/>
    <c:showDLblsOverMax val="0"/>
  </c:chart>
  <c:spPr>
    <a:ln w="6350">
      <a:solidFill>
        <a:sysClr val="windowText" lastClr="000000"/>
      </a:solidFill>
    </a:ln>
  </c:spPr>
  <c:txPr>
    <a:bodyPr/>
    <a:lstStyle/>
    <a:p>
      <a:pPr>
        <a:defRPr sz="1100">
          <a:latin typeface="Arial Narrow" panose="020B0606020202030204" pitchFamily="34" charset="0"/>
          <a:cs typeface="Arial" pitchFamily="34" charset="0"/>
        </a:defRPr>
      </a:pPr>
      <a:endParaRPr lang="de-DE"/>
    </a:p>
  </c:txPr>
  <c:externalData r:id="rId2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805741493922372"/>
          <c:y val="0.21770497722475279"/>
          <c:w val="0.63403923701308096"/>
          <c:h val="0.64571992000888778"/>
        </c:manualLayout>
      </c:layout>
      <c:pie3D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explosion val="25"/>
          <c:dPt>
            <c:idx val="0"/>
            <c:bubble3D val="0"/>
            <c:spPr>
              <a:solidFill>
                <a:srgbClr val="9999FF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814D-4215-9873-ECEA64630E0D}"/>
              </c:ext>
            </c:extLst>
          </c:dPt>
          <c:dPt>
            <c:idx val="1"/>
            <c:bubble3D val="0"/>
            <c:spPr>
              <a:solidFill>
                <a:srgbClr val="993366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814D-4215-9873-ECEA64630E0D}"/>
              </c:ext>
            </c:extLst>
          </c:dPt>
          <c:dLbls>
            <c:dLbl>
              <c:idx val="0"/>
              <c:layout>
                <c:manualLayout>
                  <c:x val="-2.0942799122923741E-3"/>
                  <c:y val="-5.117125874902788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14D-4215-9873-ECEA64630E0D}"/>
                </c:ext>
              </c:extLst>
            </c:dLbl>
            <c:dLbl>
              <c:idx val="1"/>
              <c:layout>
                <c:manualLayout>
                  <c:x val="9.7811359178927026E-3"/>
                  <c:y val="-0.2348889012331963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14D-4215-9873-ECEA64630E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Tabelle2!$C$7:$D$7</c:f>
              <c:strCache>
                <c:ptCount val="2"/>
                <c:pt idx="0">
                  <c:v>ja</c:v>
                </c:pt>
                <c:pt idx="1">
                  <c:v>nein</c:v>
                </c:pt>
              </c:strCache>
            </c:strRef>
          </c:cat>
          <c:val>
            <c:numRef>
              <c:f>Tabelle2!$C$10:$D$10</c:f>
              <c:numCache>
                <c:formatCode>0.00</c:formatCode>
                <c:ptCount val="2"/>
                <c:pt idx="0">
                  <c:v>49.35748567889766</c:v>
                </c:pt>
                <c:pt idx="1">
                  <c:v>50.64251432110234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14D-4215-9873-ECEA64630E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90769952617054395"/>
          <c:y val="0.75960198866792561"/>
          <c:w val="6.4522612483873018E-2"/>
          <c:h val="0.14878569047883569"/>
        </c:manualLayout>
      </c:layout>
      <c:overlay val="0"/>
      <c:spPr>
        <a:ln>
          <a:solidFill>
            <a:schemeClr val="tx1"/>
          </a:solidFill>
        </a:ln>
      </c:spPr>
      <c:txPr>
        <a:bodyPr/>
        <a:lstStyle/>
        <a:p>
          <a:pPr>
            <a:defRPr sz="1100"/>
          </a:pPr>
          <a:endParaRPr lang="de-DE"/>
        </a:p>
      </c:txPr>
    </c:legend>
    <c:plotVisOnly val="1"/>
    <c:dispBlanksAs val="gap"/>
    <c:showDLblsOverMax val="0"/>
  </c:chart>
  <c:spPr>
    <a:ln w="6350">
      <a:solidFill>
        <a:srgbClr val="000000"/>
      </a:solidFill>
    </a:ln>
  </c:spPr>
  <c:txPr>
    <a:bodyPr/>
    <a:lstStyle/>
    <a:p>
      <a:pPr>
        <a:defRPr>
          <a:latin typeface="Arial Narrow" panose="020B0606020202030204" pitchFamily="34" charset="0"/>
        </a:defRPr>
      </a:pPr>
      <a:endParaRPr lang="de-DE"/>
    </a:p>
  </c:txPr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89171515089024"/>
          <c:y val="0.27397400288856788"/>
          <c:w val="0.61598934402845307"/>
          <c:h val="0.57867070325519387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explosion val="25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A4EB-4EBC-B022-4E8A3A1C6927}"/>
              </c:ext>
            </c:extLst>
          </c:dPt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A4EB-4EBC-B022-4E8A3A1C6927}"/>
              </c:ext>
            </c:extLst>
          </c:dPt>
          <c:dLbls>
            <c:dLbl>
              <c:idx val="0"/>
              <c:layout>
                <c:manualLayout>
                  <c:x val="0.15307728977852528"/>
                  <c:y val="-0.52271136540384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4EB-4EBC-B022-4E8A3A1C6927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800"/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Tabelle1!$C$7:$D$7</c:f>
              <c:strCache>
                <c:ptCount val="2"/>
                <c:pt idx="0">
                  <c:v>ja</c:v>
                </c:pt>
                <c:pt idx="1">
                  <c:v>nein</c:v>
                </c:pt>
              </c:strCache>
            </c:strRef>
          </c:cat>
          <c:val>
            <c:numRef>
              <c:f>Tabelle1!$C$10:$D$10</c:f>
              <c:numCache>
                <c:formatCode>0.00</c:formatCode>
                <c:ptCount val="2"/>
                <c:pt idx="0">
                  <c:v>96.531970893327141</c:v>
                </c:pt>
                <c:pt idx="1">
                  <c:v>3.4680291066728595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4EB-4EBC-B022-4E8A3A1C69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90640259930615497"/>
          <c:y val="0.72119458949005666"/>
          <c:w val="5.52588370906969E-2"/>
          <c:h val="0.13728752360848795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100"/>
          </a:pPr>
          <a:endParaRPr lang="de-DE"/>
        </a:p>
      </c:txPr>
    </c:legend>
    <c:plotVisOnly val="1"/>
    <c:dispBlanksAs val="zero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 Narrow" panose="020B0606020202030204" pitchFamily="34" charset="0"/>
          <a:ea typeface="Arial"/>
          <a:cs typeface="Arial"/>
        </a:defRPr>
      </a:pPr>
      <a:endParaRPr lang="de-DE"/>
    </a:p>
  </c:txPr>
  <c:externalData r:id="rId2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5825452567877949"/>
          <c:y val="4.4110268725314275E-2"/>
          <c:w val="0.70035522745549539"/>
          <c:h val="0.8320101621361798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9999FF"/>
            </a:solidFill>
            <a:ln>
              <a:solidFill>
                <a:schemeClr val="tx1"/>
              </a:solidFill>
            </a:ln>
          </c:spPr>
          <c:invertIfNegative val="0"/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C52-4851-8AAE-71DBCFE89408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CC52-4851-8AAE-71DBCFE89408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CC52-4851-8AAE-71DBCFE89408}"/>
              </c:ext>
            </c:extLst>
          </c:dPt>
          <c:dPt>
            <c:idx val="12"/>
            <c:invertIfNegative val="0"/>
            <c:bubble3D val="0"/>
            <c:spPr>
              <a:solidFill>
                <a:srgbClr val="993366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CC52-4851-8AAE-71DBCFE89408}"/>
              </c:ext>
            </c:extLst>
          </c:dPt>
          <c:cat>
            <c:strRef>
              <c:f>Tabelle1!$A$2:$A$14</c:f>
              <c:strCache>
                <c:ptCount val="13"/>
                <c:pt idx="0">
                  <c:v>Adlerwarte Berlebeck</c:v>
                </c:pt>
                <c:pt idx="1">
                  <c:v>Externsteine</c:v>
                </c:pt>
                <c:pt idx="2">
                  <c:v>Hermannsdenkmal</c:v>
                </c:pt>
                <c:pt idx="3">
                  <c:v>Innenstadt Detmold</c:v>
                </c:pt>
                <c:pt idx="4">
                  <c:v>Innenstadt Lage</c:v>
                </c:pt>
                <c:pt idx="5">
                  <c:v>Kletterpark am Hermannsdenkmal</c:v>
                </c:pt>
                <c:pt idx="6">
                  <c:v>Kurpark Bad Salzuflen</c:v>
                </c:pt>
                <c:pt idx="7">
                  <c:v>LWL-Freilichtmuseum Detmold</c:v>
                </c:pt>
                <c:pt idx="8">
                  <c:v>LWL-Industriemuseum Ziegelei Lage</c:v>
                </c:pt>
                <c:pt idx="9">
                  <c:v>SchiederSee</c:v>
                </c:pt>
                <c:pt idx="10">
                  <c:v>Vogelpark Heiligenkirchen</c:v>
                </c:pt>
                <c:pt idx="11">
                  <c:v>Weserrenaissance-Museum</c:v>
                </c:pt>
                <c:pt idx="12">
                  <c:v>insgesamt</c:v>
                </c:pt>
              </c:strCache>
            </c:strRef>
          </c:cat>
          <c:val>
            <c:numRef>
              <c:f>Tabelle1!$E$2:$E$14</c:f>
              <c:numCache>
                <c:formatCode>0.00</c:formatCode>
                <c:ptCount val="13"/>
                <c:pt idx="0">
                  <c:v>99.712643678160916</c:v>
                </c:pt>
                <c:pt idx="1">
                  <c:v>99.816513761467888</c:v>
                </c:pt>
                <c:pt idx="2">
                  <c:v>99.801587301587304</c:v>
                </c:pt>
                <c:pt idx="3">
                  <c:v>99.905392620624411</c:v>
                </c:pt>
                <c:pt idx="4">
                  <c:v>60.952380952380949</c:v>
                </c:pt>
                <c:pt idx="5">
                  <c:v>98.421052631578945</c:v>
                </c:pt>
                <c:pt idx="6">
                  <c:v>100</c:v>
                </c:pt>
                <c:pt idx="7">
                  <c:v>100</c:v>
                </c:pt>
                <c:pt idx="8">
                  <c:v>99.762470308788593</c:v>
                </c:pt>
                <c:pt idx="9">
                  <c:v>98.339483394833948</c:v>
                </c:pt>
                <c:pt idx="10">
                  <c:v>99.893503727369549</c:v>
                </c:pt>
                <c:pt idx="11">
                  <c:v>100</c:v>
                </c:pt>
                <c:pt idx="12">
                  <c:v>96.531433880458351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C52-4851-8AAE-71DBCFE894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2755328"/>
        <c:axId val="122765312"/>
      </c:barChart>
      <c:catAx>
        <c:axId val="12275532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22765312"/>
        <c:crosses val="autoZero"/>
        <c:auto val="1"/>
        <c:lblAlgn val="ctr"/>
        <c:lblOffset val="100"/>
        <c:noMultiLvlLbl val="0"/>
      </c:catAx>
      <c:valAx>
        <c:axId val="122765312"/>
        <c:scaling>
          <c:orientation val="minMax"/>
          <c:max val="100"/>
          <c:min val="0"/>
        </c:scaling>
        <c:delete val="0"/>
        <c:axPos val="b"/>
        <c:majorGridlines/>
        <c:numFmt formatCode="0.00" sourceLinked="1"/>
        <c:majorTickMark val="out"/>
        <c:minorTickMark val="none"/>
        <c:tickLblPos val="nextTo"/>
        <c:crossAx val="122755328"/>
        <c:crosses val="autoZero"/>
        <c:crossBetween val="between"/>
      </c:valAx>
      <c:spPr>
        <a:solidFill>
          <a:srgbClr val="C1C1C1"/>
        </a:solidFill>
        <a:ln>
          <a:solidFill>
            <a:srgbClr val="C1C1C1"/>
          </a:solidFill>
        </a:ln>
      </c:spPr>
    </c:plotArea>
    <c:plotVisOnly val="1"/>
    <c:dispBlanksAs val="gap"/>
    <c:showDLblsOverMax val="0"/>
  </c:chart>
  <c:spPr>
    <a:ln w="6350">
      <a:solidFill>
        <a:sysClr val="windowText" lastClr="000000"/>
      </a:solidFill>
    </a:ln>
  </c:spPr>
  <c:txPr>
    <a:bodyPr/>
    <a:lstStyle/>
    <a:p>
      <a:pPr>
        <a:defRPr sz="1100">
          <a:latin typeface="Arial Narrow" panose="020B0606020202030204" pitchFamily="34" charset="0"/>
          <a:cs typeface="Arial" pitchFamily="34" charset="0"/>
        </a:defRPr>
      </a:pPr>
      <a:endParaRPr lang="de-DE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9999FF"/>
            </a:solidFill>
            <a:ln>
              <a:solidFill>
                <a:schemeClr val="tx1"/>
              </a:solidFill>
            </a:ln>
          </c:spPr>
          <c:invertIfNegative val="0"/>
          <c:dPt>
            <c:idx val="4"/>
            <c:invertIfNegative val="0"/>
            <c:bubble3D val="0"/>
            <c:spPr>
              <a:solidFill>
                <a:srgbClr val="993366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7FD4-4C78-B154-A78D9615EC3F}"/>
              </c:ext>
            </c:extLst>
          </c:dPt>
          <c:cat>
            <c:strRef>
              <c:f>OWL!$A$2:$A$8</c:f>
              <c:strCache>
                <c:ptCount val="7"/>
                <c:pt idx="0">
                  <c:v>Bielefeld</c:v>
                </c:pt>
                <c:pt idx="1">
                  <c:v>Kreis Gütersloh</c:v>
                </c:pt>
                <c:pt idx="2">
                  <c:v>Kreis Herford</c:v>
                </c:pt>
                <c:pt idx="3">
                  <c:v>Kreis Höxter</c:v>
                </c:pt>
                <c:pt idx="4">
                  <c:v>Land des Hermann</c:v>
                </c:pt>
                <c:pt idx="5">
                  <c:v>Kreis Minden-Lübbecke</c:v>
                </c:pt>
                <c:pt idx="6">
                  <c:v>Kreis Paderborn</c:v>
                </c:pt>
              </c:strCache>
            </c:strRef>
          </c:cat>
          <c:val>
            <c:numRef>
              <c:f>OWL!$C$2:$C$8</c:f>
              <c:numCache>
                <c:formatCode>#,##0</c:formatCode>
                <c:ptCount val="7"/>
                <c:pt idx="0">
                  <c:v>679903</c:v>
                </c:pt>
                <c:pt idx="1">
                  <c:v>588467</c:v>
                </c:pt>
                <c:pt idx="2">
                  <c:v>378321</c:v>
                </c:pt>
                <c:pt idx="3">
                  <c:v>1109666</c:v>
                </c:pt>
                <c:pt idx="4">
                  <c:v>1686991</c:v>
                </c:pt>
                <c:pt idx="5">
                  <c:v>1464782</c:v>
                </c:pt>
                <c:pt idx="6">
                  <c:v>979856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FD4-4C78-B154-A78D9615EC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8768384"/>
        <c:axId val="98769920"/>
      </c:barChart>
      <c:catAx>
        <c:axId val="9876838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98769920"/>
        <c:crosses val="autoZero"/>
        <c:auto val="1"/>
        <c:lblAlgn val="ctr"/>
        <c:lblOffset val="100"/>
        <c:noMultiLvlLbl val="0"/>
      </c:catAx>
      <c:valAx>
        <c:axId val="98769920"/>
        <c:scaling>
          <c:orientation val="minMax"/>
        </c:scaling>
        <c:delete val="0"/>
        <c:axPos val="b"/>
        <c:majorGridlines/>
        <c:numFmt formatCode="#,##0" sourceLinked="1"/>
        <c:majorTickMark val="out"/>
        <c:minorTickMark val="none"/>
        <c:tickLblPos val="nextTo"/>
        <c:crossAx val="98768384"/>
        <c:crosses val="autoZero"/>
        <c:crossBetween val="between"/>
        <c:majorUnit val="500000"/>
      </c:valAx>
      <c:spPr>
        <a:solidFill>
          <a:srgbClr val="C1C1C1"/>
        </a:solidFill>
      </c:spPr>
    </c:plotArea>
    <c:plotVisOnly val="1"/>
    <c:dispBlanksAs val="gap"/>
    <c:showDLblsOverMax val="0"/>
  </c:chart>
  <c:spPr>
    <a:ln w="6350">
      <a:solidFill>
        <a:schemeClr val="tx1"/>
      </a:solidFill>
    </a:ln>
  </c:spPr>
  <c:txPr>
    <a:bodyPr/>
    <a:lstStyle/>
    <a:p>
      <a:pPr>
        <a:defRPr sz="1100">
          <a:latin typeface="Arial Narrow" panose="020B0606020202030204" pitchFamily="34" charset="0"/>
        </a:defRPr>
      </a:pPr>
      <a:endParaRPr lang="de-DE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4463890029910842E-2"/>
          <c:y val="6.9444444444444448E-2"/>
          <c:w val="0.89951263255943126"/>
          <c:h val="0.830479391178757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999FF"/>
            </a:solidFill>
            <a:ln>
              <a:solidFill>
                <a:schemeClr val="tx1"/>
              </a:solidFill>
            </a:ln>
          </c:spPr>
          <c:invertIfNegative val="0"/>
          <c:cat>
            <c:numRef>
              <c:f>Tabelle2!$B$22:$K$22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Tabelle2!$B$23:$K$23</c:f>
              <c:numCache>
                <c:formatCode>General</c:formatCode>
                <c:ptCount val="10"/>
                <c:pt idx="0">
                  <c:v>98.58</c:v>
                </c:pt>
                <c:pt idx="1">
                  <c:v>98.3</c:v>
                </c:pt>
                <c:pt idx="2">
                  <c:v>98.97</c:v>
                </c:pt>
                <c:pt idx="3">
                  <c:v>96.62</c:v>
                </c:pt>
                <c:pt idx="4">
                  <c:v>96.32</c:v>
                </c:pt>
                <c:pt idx="5">
                  <c:v>97.49</c:v>
                </c:pt>
                <c:pt idx="6">
                  <c:v>97.55</c:v>
                </c:pt>
                <c:pt idx="7">
                  <c:v>99.51</c:v>
                </c:pt>
                <c:pt idx="8">
                  <c:v>99.56</c:v>
                </c:pt>
                <c:pt idx="9">
                  <c:v>96.53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23-4E3F-9FE9-74F93E8F5C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2816000"/>
        <c:axId val="122817536"/>
      </c:barChart>
      <c:catAx>
        <c:axId val="122816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2817536"/>
        <c:crosses val="autoZero"/>
        <c:auto val="1"/>
        <c:lblAlgn val="ctr"/>
        <c:lblOffset val="100"/>
        <c:noMultiLvlLbl val="0"/>
      </c:catAx>
      <c:valAx>
        <c:axId val="122817536"/>
        <c:scaling>
          <c:orientation val="minMax"/>
          <c:max val="100"/>
          <c:min val="0"/>
        </c:scaling>
        <c:delete val="0"/>
        <c:axPos val="l"/>
        <c:majorGridlines/>
        <c:numFmt formatCode="#,##0.00" sourceLinked="0"/>
        <c:majorTickMark val="out"/>
        <c:minorTickMark val="none"/>
        <c:tickLblPos val="nextTo"/>
        <c:crossAx val="122816000"/>
        <c:crosses val="autoZero"/>
        <c:crossBetween val="between"/>
        <c:majorUnit val="20"/>
      </c:valAx>
      <c:spPr>
        <a:solidFill>
          <a:srgbClr val="C1C1C1"/>
        </a:solidFill>
      </c:spPr>
    </c:plotArea>
    <c:plotVisOnly val="1"/>
    <c:dispBlanksAs val="gap"/>
    <c:showDLblsOverMax val="0"/>
  </c:chart>
  <c:spPr>
    <a:ln w="6350">
      <a:solidFill>
        <a:sysClr val="windowText" lastClr="000000"/>
      </a:solidFill>
    </a:ln>
  </c:spPr>
  <c:txPr>
    <a:bodyPr/>
    <a:lstStyle/>
    <a:p>
      <a:pPr>
        <a:defRPr sz="1100">
          <a:latin typeface="Arial Narrow" panose="020B0606020202030204" pitchFamily="34" charset="0"/>
          <a:cs typeface="Arial" panose="020B0604020202020204" pitchFamily="34" charset="0"/>
        </a:defRPr>
      </a:pPr>
      <a:endParaRPr lang="de-DE"/>
    </a:p>
  </c:txPr>
  <c:externalData r:id="rId2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4565309204093789E-2"/>
          <c:y val="0.27206456227085879"/>
          <c:w val="0.61591272417461396"/>
          <c:h val="0.57051527587422479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explosion val="25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7696-478E-BDDC-EEFF5B833F93}"/>
              </c:ext>
            </c:extLst>
          </c:dPt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7696-478E-BDDC-EEFF5B833F93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7696-478E-BDDC-EEFF5B833F93}"/>
              </c:ext>
            </c:extLst>
          </c:dPt>
          <c:dLbls>
            <c:dLbl>
              <c:idx val="0"/>
              <c:layout>
                <c:manualLayout>
                  <c:x val="0.10275202925130318"/>
                  <c:y val="-0.52986168203532946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696-478E-BDDC-EEFF5B833F93}"/>
                </c:ext>
              </c:extLst>
            </c:dLbl>
            <c:dLbl>
              <c:idx val="1"/>
              <c:layout>
                <c:manualLayout>
                  <c:x val="1.3466476132070559E-2"/>
                  <c:y val="-3.096912843017442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696-478E-BDDC-EEFF5B833F93}"/>
                </c:ext>
              </c:extLst>
            </c:dLbl>
            <c:dLbl>
              <c:idx val="2"/>
              <c:layout>
                <c:manualLayout>
                  <c:x val="1.8680335788298322E-2"/>
                  <c:y val="-2.003582935229418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696-478E-BDDC-EEFF5B833F93}"/>
                </c:ext>
              </c:extLst>
            </c:dLbl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800"/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Tabelle1!$C$12:$E$12</c:f>
              <c:strCache>
                <c:ptCount val="3"/>
                <c:pt idx="0">
                  <c:v>ja</c:v>
                </c:pt>
                <c:pt idx="1">
                  <c:v>nein</c:v>
                </c:pt>
                <c:pt idx="2">
                  <c:v>weiß nicht</c:v>
                </c:pt>
              </c:strCache>
            </c:strRef>
          </c:cat>
          <c:val>
            <c:numRef>
              <c:f>Tabelle1!$C$15:$E$15</c:f>
              <c:numCache>
                <c:formatCode>0.00</c:formatCode>
                <c:ptCount val="3"/>
                <c:pt idx="0">
                  <c:v>93.977395881715438</c:v>
                </c:pt>
                <c:pt idx="1">
                  <c:v>3.0345254683387521</c:v>
                </c:pt>
                <c:pt idx="2">
                  <c:v>2.9571141043505187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696-478E-BDDC-EEFF5B833F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8248416229382054"/>
          <c:y val="0.70117625819353402"/>
          <c:w val="9.9121882358386301E-2"/>
          <c:h val="0.18650788801244308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100"/>
          </a:pPr>
          <a:endParaRPr lang="de-DE"/>
        </a:p>
      </c:txPr>
    </c:legend>
    <c:plotVisOnly val="1"/>
    <c:dispBlanksAs val="zero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 Narrow" panose="020B0606020202030204" pitchFamily="34" charset="0"/>
          <a:ea typeface="Arial"/>
          <a:cs typeface="Arial"/>
        </a:defRPr>
      </a:pPr>
      <a:endParaRPr lang="de-DE"/>
    </a:p>
  </c:txPr>
  <c:externalData r:id="rId2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9999FF"/>
            </a:solidFill>
            <a:ln>
              <a:solidFill>
                <a:schemeClr val="tx1"/>
              </a:solidFill>
            </a:ln>
          </c:spPr>
          <c:invertIfNegative val="0"/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EE3-4962-BB1B-E41B21DF69E2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AEE3-4962-BB1B-E41B21DF69E2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AEE3-4962-BB1B-E41B21DF69E2}"/>
              </c:ext>
            </c:extLst>
          </c:dPt>
          <c:dPt>
            <c:idx val="12"/>
            <c:invertIfNegative val="0"/>
            <c:bubble3D val="0"/>
            <c:spPr>
              <a:solidFill>
                <a:srgbClr val="993366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AEE3-4962-BB1B-E41B21DF69E2}"/>
              </c:ext>
            </c:extLst>
          </c:dPt>
          <c:cat>
            <c:strRef>
              <c:f>Tabelle1!$A$18:$A$30</c:f>
              <c:strCache>
                <c:ptCount val="13"/>
                <c:pt idx="0">
                  <c:v>Adlerwarte Berlebeck</c:v>
                </c:pt>
                <c:pt idx="1">
                  <c:v>Externsteine</c:v>
                </c:pt>
                <c:pt idx="2">
                  <c:v>Hermannsdenkmal</c:v>
                </c:pt>
                <c:pt idx="3">
                  <c:v>Innenstadt Detmold</c:v>
                </c:pt>
                <c:pt idx="4">
                  <c:v>Innenstadt Lage</c:v>
                </c:pt>
                <c:pt idx="5">
                  <c:v>Kletterpark am Hermannsdenkmal</c:v>
                </c:pt>
                <c:pt idx="6">
                  <c:v>Kurpark Bad Salzuflen</c:v>
                </c:pt>
                <c:pt idx="7">
                  <c:v>LWL-Freilichtmuseum Detmold</c:v>
                </c:pt>
                <c:pt idx="8">
                  <c:v>LWL-Industriemuseum Ziegelei Lage</c:v>
                </c:pt>
                <c:pt idx="9">
                  <c:v>SchiederSee</c:v>
                </c:pt>
                <c:pt idx="10">
                  <c:v>Vogelpark Heiligenkirchen</c:v>
                </c:pt>
                <c:pt idx="11">
                  <c:v>Weserrenaissance-Museum</c:v>
                </c:pt>
                <c:pt idx="12">
                  <c:v>insgesamt</c:v>
                </c:pt>
              </c:strCache>
            </c:strRef>
          </c:cat>
          <c:val>
            <c:numRef>
              <c:f>Tabelle1!$C$18:$C$30</c:f>
              <c:numCache>
                <c:formatCode>0.00</c:formatCode>
                <c:ptCount val="13"/>
                <c:pt idx="0">
                  <c:v>97.41379310344827</c:v>
                </c:pt>
                <c:pt idx="1">
                  <c:v>93.761467889908261</c:v>
                </c:pt>
                <c:pt idx="2">
                  <c:v>68.452380952380949</c:v>
                </c:pt>
                <c:pt idx="3">
                  <c:v>97.350993377483448</c:v>
                </c:pt>
                <c:pt idx="4">
                  <c:v>95.61904761904762</c:v>
                </c:pt>
                <c:pt idx="5">
                  <c:v>87.368421052631575</c:v>
                </c:pt>
                <c:pt idx="6">
                  <c:v>100</c:v>
                </c:pt>
                <c:pt idx="7">
                  <c:v>98.21782178217822</c:v>
                </c:pt>
                <c:pt idx="8">
                  <c:v>87.88598574821853</c:v>
                </c:pt>
                <c:pt idx="9">
                  <c:v>97.232472324723247</c:v>
                </c:pt>
                <c:pt idx="10">
                  <c:v>99.467518636847714</c:v>
                </c:pt>
                <c:pt idx="11">
                  <c:v>92.675159235668787</c:v>
                </c:pt>
                <c:pt idx="12">
                  <c:v>93.976463301331677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EE3-4962-BB1B-E41B21DF69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2940800"/>
        <c:axId val="122958976"/>
      </c:barChart>
      <c:catAx>
        <c:axId val="12294080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22958976"/>
        <c:crosses val="autoZero"/>
        <c:auto val="1"/>
        <c:lblAlgn val="ctr"/>
        <c:lblOffset val="100"/>
        <c:noMultiLvlLbl val="0"/>
      </c:catAx>
      <c:valAx>
        <c:axId val="122958976"/>
        <c:scaling>
          <c:orientation val="minMax"/>
          <c:max val="100"/>
        </c:scaling>
        <c:delete val="0"/>
        <c:axPos val="b"/>
        <c:majorGridlines/>
        <c:numFmt formatCode="0.00" sourceLinked="1"/>
        <c:majorTickMark val="out"/>
        <c:minorTickMark val="none"/>
        <c:tickLblPos val="nextTo"/>
        <c:crossAx val="122940800"/>
        <c:crosses val="autoZero"/>
        <c:crossBetween val="between"/>
        <c:majorUnit val="20"/>
      </c:valAx>
      <c:spPr>
        <a:solidFill>
          <a:srgbClr val="C1C1C1"/>
        </a:solidFill>
      </c:spPr>
    </c:plotArea>
    <c:plotVisOnly val="1"/>
    <c:dispBlanksAs val="gap"/>
    <c:showDLblsOverMax val="0"/>
  </c:chart>
  <c:spPr>
    <a:ln w="6350">
      <a:solidFill>
        <a:sysClr val="windowText" lastClr="000000"/>
      </a:solidFill>
    </a:ln>
  </c:spPr>
  <c:txPr>
    <a:bodyPr/>
    <a:lstStyle/>
    <a:p>
      <a:pPr>
        <a:defRPr sz="1100">
          <a:latin typeface="Arial Narrow" panose="020B0606020202030204" pitchFamily="34" charset="0"/>
          <a:cs typeface="Arial" pitchFamily="34" charset="0"/>
        </a:defRPr>
      </a:pPr>
      <a:endParaRPr lang="de-DE"/>
    </a:p>
  </c:txPr>
  <c:externalData r:id="rId2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9999FF"/>
            </a:solidFill>
            <a:ln>
              <a:solidFill>
                <a:schemeClr val="tx1"/>
              </a:solidFill>
            </a:ln>
          </c:spPr>
          <c:invertIfNegative val="0"/>
          <c:dPt>
            <c:idx val="16"/>
            <c:invertIfNegative val="0"/>
            <c:bubble3D val="0"/>
            <c:spPr>
              <a:solidFill>
                <a:srgbClr val="993366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9053-48B9-A4E4-6DA8E430BC7C}"/>
              </c:ext>
            </c:extLst>
          </c:dPt>
          <c:cat>
            <c:strRef>
              <c:f>Tabelle1!$A$22:$A$38</c:f>
              <c:strCache>
                <c:ptCount val="17"/>
                <c:pt idx="0">
                  <c:v>Baden-Württemberg</c:v>
                </c:pt>
                <c:pt idx="1">
                  <c:v>Bayern</c:v>
                </c:pt>
                <c:pt idx="2">
                  <c:v>Berlin</c:v>
                </c:pt>
                <c:pt idx="3">
                  <c:v>Brandenburg</c:v>
                </c:pt>
                <c:pt idx="4">
                  <c:v>Bremen</c:v>
                </c:pt>
                <c:pt idx="5">
                  <c:v>Hamburg</c:v>
                </c:pt>
                <c:pt idx="6">
                  <c:v>Hessen</c:v>
                </c:pt>
                <c:pt idx="7">
                  <c:v>Mecklenburg-Vorpommern</c:v>
                </c:pt>
                <c:pt idx="8">
                  <c:v>Niedersachsen</c:v>
                </c:pt>
                <c:pt idx="9">
                  <c:v>NRW</c:v>
                </c:pt>
                <c:pt idx="10">
                  <c:v>Rheinland-Pfalz</c:v>
                </c:pt>
                <c:pt idx="11">
                  <c:v>Saarland</c:v>
                </c:pt>
                <c:pt idx="12">
                  <c:v>Sachsen</c:v>
                </c:pt>
                <c:pt idx="13">
                  <c:v>Sachsen-Anhalt</c:v>
                </c:pt>
                <c:pt idx="14">
                  <c:v>Schleswig-Holstein</c:v>
                </c:pt>
                <c:pt idx="15">
                  <c:v>Thüringen</c:v>
                </c:pt>
                <c:pt idx="16">
                  <c:v>insgesamt</c:v>
                </c:pt>
              </c:strCache>
            </c:strRef>
          </c:cat>
          <c:val>
            <c:numRef>
              <c:f>Tabelle1!$C$22:$C$38</c:f>
              <c:numCache>
                <c:formatCode>0.00</c:formatCode>
                <c:ptCount val="17"/>
                <c:pt idx="0">
                  <c:v>76.84210526315789</c:v>
                </c:pt>
                <c:pt idx="1">
                  <c:v>83.91608391608392</c:v>
                </c:pt>
                <c:pt idx="2">
                  <c:v>82.142857142857139</c:v>
                </c:pt>
                <c:pt idx="3">
                  <c:v>89.285714285714292</c:v>
                </c:pt>
                <c:pt idx="4">
                  <c:v>95.555555555555557</c:v>
                </c:pt>
                <c:pt idx="5">
                  <c:v>89.393939393939391</c:v>
                </c:pt>
                <c:pt idx="6">
                  <c:v>82.758620689655174</c:v>
                </c:pt>
                <c:pt idx="7">
                  <c:v>76</c:v>
                </c:pt>
                <c:pt idx="8">
                  <c:v>95.826645264847514</c:v>
                </c:pt>
                <c:pt idx="9">
                  <c:v>96.943972835314085</c:v>
                </c:pt>
                <c:pt idx="10">
                  <c:v>82.352941176470594</c:v>
                </c:pt>
                <c:pt idx="11">
                  <c:v>71.428571428571431</c:v>
                </c:pt>
                <c:pt idx="12">
                  <c:v>68.35443037974683</c:v>
                </c:pt>
                <c:pt idx="13">
                  <c:v>40</c:v>
                </c:pt>
                <c:pt idx="14">
                  <c:v>76.470588235294116</c:v>
                </c:pt>
                <c:pt idx="15">
                  <c:v>90.163934426229503</c:v>
                </c:pt>
                <c:pt idx="16">
                  <c:v>94.670091507465088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053-48B9-A4E4-6DA8E430BC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005568"/>
        <c:axId val="123007360"/>
      </c:barChart>
      <c:catAx>
        <c:axId val="12300556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23007360"/>
        <c:crosses val="autoZero"/>
        <c:auto val="1"/>
        <c:lblAlgn val="ctr"/>
        <c:lblOffset val="100"/>
        <c:noMultiLvlLbl val="0"/>
      </c:catAx>
      <c:valAx>
        <c:axId val="123007360"/>
        <c:scaling>
          <c:orientation val="minMax"/>
          <c:max val="100"/>
        </c:scaling>
        <c:delete val="0"/>
        <c:axPos val="b"/>
        <c:majorGridlines/>
        <c:numFmt formatCode="0.00" sourceLinked="1"/>
        <c:majorTickMark val="out"/>
        <c:minorTickMark val="none"/>
        <c:tickLblPos val="nextTo"/>
        <c:crossAx val="123005568"/>
        <c:crosses val="autoZero"/>
        <c:crossBetween val="between"/>
      </c:valAx>
      <c:spPr>
        <a:solidFill>
          <a:srgbClr val="C1C1C1"/>
        </a:solidFill>
      </c:spPr>
    </c:plotArea>
    <c:plotVisOnly val="1"/>
    <c:dispBlanksAs val="gap"/>
    <c:showDLblsOverMax val="0"/>
  </c:chart>
  <c:spPr>
    <a:ln w="6350">
      <a:solidFill>
        <a:schemeClr val="tx1"/>
      </a:solidFill>
    </a:ln>
  </c:spPr>
  <c:txPr>
    <a:bodyPr/>
    <a:lstStyle/>
    <a:p>
      <a:pPr>
        <a:defRPr sz="1100">
          <a:latin typeface="Arial Narrow" panose="020B0606020202030204" pitchFamily="34" charset="0"/>
        </a:defRPr>
      </a:pPr>
      <a:endParaRPr lang="de-DE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448813112174351"/>
          <c:y val="0.20045578269081213"/>
          <c:w val="0.54147228473736886"/>
          <c:h val="0.57903316298189078"/>
        </c:manualLayout>
      </c:layout>
      <c:pie3D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explosion val="25"/>
          <c:dPt>
            <c:idx val="0"/>
            <c:bubble3D val="0"/>
            <c:spPr>
              <a:solidFill>
                <a:srgbClr val="9999FF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6981-4F6B-BE86-901A164C28C4}"/>
              </c:ext>
            </c:extLst>
          </c:dPt>
          <c:dPt>
            <c:idx val="1"/>
            <c:bubble3D val="0"/>
            <c:spPr>
              <a:solidFill>
                <a:srgbClr val="993366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6981-4F6B-BE86-901A164C28C4}"/>
              </c:ext>
            </c:extLst>
          </c:dPt>
          <c:dLbls>
            <c:dLbl>
              <c:idx val="0"/>
              <c:layout>
                <c:manualLayout>
                  <c:x val="4.6578861186655468E-2"/>
                  <c:y val="-0.4883661155427314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981-4F6B-BE86-901A164C28C4}"/>
                </c:ext>
              </c:extLst>
            </c:dLbl>
            <c:dLbl>
              <c:idx val="1"/>
              <c:layout>
                <c:manualLayout>
                  <c:x val="7.2330832063713553E-3"/>
                  <c:y val="-6.041167358587165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981-4F6B-BE86-901A164C28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Tabelle1!$C$7:$D$7</c:f>
              <c:strCache>
                <c:ptCount val="2"/>
                <c:pt idx="0">
                  <c:v>ja</c:v>
                </c:pt>
                <c:pt idx="1">
                  <c:v>nein</c:v>
                </c:pt>
              </c:strCache>
            </c:strRef>
          </c:cat>
          <c:val>
            <c:numRef>
              <c:f>Tabelle1!$C$10:$D$10</c:f>
              <c:numCache>
                <c:formatCode>0.00</c:formatCode>
                <c:ptCount val="2"/>
                <c:pt idx="0">
                  <c:v>79.842080817464009</c:v>
                </c:pt>
                <c:pt idx="1">
                  <c:v>20.157919182535995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981-4F6B-BE86-901A164C28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89074846540582131"/>
          <c:y val="0.76019525608265748"/>
          <c:w val="6.5851880564892662E-2"/>
          <c:h val="0.16092600822130873"/>
        </c:manualLayout>
      </c:layout>
      <c:overlay val="0"/>
      <c:spPr>
        <a:ln>
          <a:solidFill>
            <a:schemeClr val="tx1"/>
          </a:solidFill>
        </a:ln>
      </c:spPr>
      <c:txPr>
        <a:bodyPr/>
        <a:lstStyle/>
        <a:p>
          <a:pPr rtl="0">
            <a:defRPr sz="1100"/>
          </a:pPr>
          <a:endParaRPr lang="de-DE"/>
        </a:p>
      </c:txPr>
    </c:legend>
    <c:plotVisOnly val="1"/>
    <c:dispBlanksAs val="zero"/>
    <c:showDLblsOverMax val="0"/>
  </c:chart>
  <c:spPr>
    <a:ln w="6350">
      <a:solidFill>
        <a:sysClr val="windowText" lastClr="000000"/>
      </a:solidFill>
    </a:ln>
  </c:spPr>
  <c:txPr>
    <a:bodyPr/>
    <a:lstStyle/>
    <a:p>
      <a:pPr>
        <a:defRPr>
          <a:latin typeface="Arial Narrow" panose="020B0606020202030204" pitchFamily="34" charset="0"/>
          <a:cs typeface="Arial" pitchFamily="34" charset="0"/>
        </a:defRPr>
      </a:pPr>
      <a:endParaRPr lang="de-DE"/>
    </a:p>
  </c:txPr>
  <c:externalData r:id="rId2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999FF"/>
            </a:solidFill>
            <a:ln>
              <a:solidFill>
                <a:schemeClr val="tx1"/>
              </a:solidFill>
            </a:ln>
          </c:spPr>
          <c:invertIfNegative val="0"/>
          <c:cat>
            <c:numRef>
              <c:f>Tabelle2!$B$86:$F$86</c:f>
              <c:numCache>
                <c:formatCode>General</c:formatCode>
                <c:ptCount val="5"/>
                <c:pt idx="0">
                  <c:v>2014</c:v>
                </c:pt>
                <c:pt idx="1">
                  <c:v>2016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Tabelle2!$B$87:$F$87</c:f>
              <c:numCache>
                <c:formatCode>General</c:formatCode>
                <c:ptCount val="5"/>
                <c:pt idx="0">
                  <c:v>29.66</c:v>
                </c:pt>
                <c:pt idx="1">
                  <c:v>46.56</c:v>
                </c:pt>
                <c:pt idx="2">
                  <c:v>38.33</c:v>
                </c:pt>
                <c:pt idx="3">
                  <c:v>57.99</c:v>
                </c:pt>
                <c:pt idx="4">
                  <c:v>79.84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6F-4C5E-A394-F7C28FE25B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316096"/>
        <c:axId val="123317632"/>
      </c:barChart>
      <c:catAx>
        <c:axId val="123316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3317632"/>
        <c:crosses val="autoZero"/>
        <c:auto val="1"/>
        <c:lblAlgn val="ctr"/>
        <c:lblOffset val="100"/>
        <c:noMultiLvlLbl val="0"/>
      </c:catAx>
      <c:valAx>
        <c:axId val="123317632"/>
        <c:scaling>
          <c:orientation val="minMax"/>
        </c:scaling>
        <c:delete val="0"/>
        <c:axPos val="l"/>
        <c:majorGridlines/>
        <c:numFmt formatCode="#,##0.00" sourceLinked="0"/>
        <c:majorTickMark val="out"/>
        <c:minorTickMark val="none"/>
        <c:tickLblPos val="nextTo"/>
        <c:crossAx val="123316096"/>
        <c:crosses val="autoZero"/>
        <c:crossBetween val="between"/>
        <c:majorUnit val="20"/>
      </c:valAx>
      <c:spPr>
        <a:solidFill>
          <a:srgbClr val="C1C1C1"/>
        </a:solidFill>
      </c:spPr>
    </c:plotArea>
    <c:plotVisOnly val="1"/>
    <c:dispBlanksAs val="gap"/>
    <c:showDLblsOverMax val="0"/>
  </c:chart>
  <c:spPr>
    <a:ln w="6350">
      <a:solidFill>
        <a:sysClr val="windowText" lastClr="000000"/>
      </a:solidFill>
    </a:ln>
  </c:spPr>
  <c:txPr>
    <a:bodyPr/>
    <a:lstStyle/>
    <a:p>
      <a:pPr>
        <a:defRPr sz="1100">
          <a:latin typeface="Arial Narrow" panose="020B0606020202030204" pitchFamily="34" charset="0"/>
        </a:defRPr>
      </a:pPr>
      <a:endParaRPr lang="de-DE"/>
    </a:p>
  </c:txPr>
  <c:externalData r:id="rId2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9793921792105167E-2"/>
          <c:y val="0.29828380179980002"/>
          <c:w val="0.56638263898129559"/>
          <c:h val="0.44221836462615266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explosion val="25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39A9-458B-9B18-2A879B4F630A}"/>
              </c:ext>
            </c:extLst>
          </c:dPt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39A9-458B-9B18-2A879B4F630A}"/>
              </c:ext>
            </c:extLst>
          </c:dPt>
          <c:dLbls>
            <c:dLbl>
              <c:idx val="0"/>
              <c:layout>
                <c:manualLayout>
                  <c:x val="5.6242164720465395E-3"/>
                  <c:y val="-3.651333057052078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9A9-458B-9B18-2A879B4F630A}"/>
                </c:ext>
              </c:extLst>
            </c:dLbl>
            <c:dLbl>
              <c:idx val="1"/>
              <c:layout>
                <c:manualLayout>
                  <c:x val="2.9318571314542748E-2"/>
                  <c:y val="5.926380255099682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9A9-458B-9B18-2A879B4F630A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800"/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Tabelle1!$C$7:$D$7</c:f>
              <c:strCache>
                <c:ptCount val="2"/>
                <c:pt idx="0">
                  <c:v>Einwohner</c:v>
                </c:pt>
                <c:pt idx="1">
                  <c:v>Gast</c:v>
                </c:pt>
              </c:strCache>
            </c:strRef>
          </c:cat>
          <c:val>
            <c:numRef>
              <c:f>Tabelle1!$C$10:$D$10</c:f>
              <c:numCache>
                <c:formatCode>0.00</c:formatCode>
                <c:ptCount val="2"/>
                <c:pt idx="0">
                  <c:v>31.062992125984252</c:v>
                </c:pt>
                <c:pt idx="1">
                  <c:v>68.858267716535437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9A9-458B-9B18-2A879B4F63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4835050651732447"/>
          <c:y val="0.74159648927896904"/>
          <c:w val="9.9175802877689512E-2"/>
          <c:h val="0.17419481168759024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100"/>
          </a:pPr>
          <a:endParaRPr lang="de-DE"/>
        </a:p>
      </c:txPr>
    </c:legend>
    <c:plotVisOnly val="1"/>
    <c:dispBlanksAs val="zero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Narrow" panose="020B0606020202030204" pitchFamily="34" charset="0"/>
          <a:ea typeface="Arial"/>
          <a:cs typeface="Arial"/>
        </a:defRPr>
      </a:pPr>
      <a:endParaRPr lang="de-DE"/>
    </a:p>
  </c:txPr>
  <c:externalData r:id="rId2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6600704669447547"/>
          <c:y val="7.6246334310850442E-2"/>
          <c:w val="0.80068592454598575"/>
          <c:h val="0.8247250305521608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Tabelle1!$C$7:$F$7</c:f>
              <c:strCache>
                <c:ptCount val="4"/>
                <c:pt idx="0">
                  <c:v>anderes Bundesland</c:v>
                </c:pt>
                <c:pt idx="1">
                  <c:v>Ausland</c:v>
                </c:pt>
                <c:pt idx="2">
                  <c:v>OWL</c:v>
                </c:pt>
                <c:pt idx="3">
                  <c:v>übriges NRW</c:v>
                </c:pt>
              </c:strCache>
            </c:strRef>
          </c:cat>
          <c:val>
            <c:numRef>
              <c:f>Tabelle1!$C$10:$F$10</c:f>
              <c:numCache>
                <c:formatCode>0.00</c:formatCode>
                <c:ptCount val="4"/>
                <c:pt idx="0">
                  <c:v>15.826771653543307</c:v>
                </c:pt>
                <c:pt idx="1">
                  <c:v>0.6692913385826772</c:v>
                </c:pt>
                <c:pt idx="2">
                  <c:v>71.771653543307082</c:v>
                </c:pt>
                <c:pt idx="3">
                  <c:v>11.653543307086615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C9-4964-8881-8A830364F0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449344"/>
        <c:axId val="123450880"/>
      </c:barChart>
      <c:catAx>
        <c:axId val="12344934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de-DE"/>
          </a:p>
        </c:txPr>
        <c:crossAx val="1234508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3450880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de-DE"/>
          </a:p>
        </c:txPr>
        <c:crossAx val="123449344"/>
        <c:crosses val="autoZero"/>
        <c:crossBetween val="between"/>
        <c:majorUnit val="20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 Narrow" panose="020B0606020202030204" pitchFamily="34" charset="0"/>
          <a:ea typeface="Arial"/>
          <a:cs typeface="Arial"/>
        </a:defRPr>
      </a:pPr>
      <a:endParaRPr lang="de-DE"/>
    </a:p>
  </c:txPr>
  <c:externalData r:id="rId2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3071020464280762E-2"/>
          <c:y val="6.0452449727808028E-2"/>
          <c:w val="0.89976058827212357"/>
          <c:h val="0.8405424397289189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Tabelle1!$C$7:$I$7</c:f>
              <c:strCache>
                <c:ptCount val="7"/>
                <c:pt idx="0">
                  <c:v>01 - 20 Jahre</c:v>
                </c:pt>
                <c:pt idx="1">
                  <c:v>21 - 30 Jahre</c:v>
                </c:pt>
                <c:pt idx="2">
                  <c:v>31 - 40 Jahre</c:v>
                </c:pt>
                <c:pt idx="3">
                  <c:v>41 - 50 Jahre</c:v>
                </c:pt>
                <c:pt idx="4">
                  <c:v>51 - 60 Jahre</c:v>
                </c:pt>
                <c:pt idx="5">
                  <c:v>61 - 70 Jahre</c:v>
                </c:pt>
                <c:pt idx="6">
                  <c:v>71 - 80 Jahre</c:v>
                </c:pt>
              </c:strCache>
            </c:strRef>
          </c:cat>
          <c:val>
            <c:numRef>
              <c:f>Tabelle1!$C$10:$I$10</c:f>
              <c:numCache>
                <c:formatCode>0.00</c:formatCode>
                <c:ptCount val="7"/>
                <c:pt idx="0">
                  <c:v>7.2834645669291342</c:v>
                </c:pt>
                <c:pt idx="1">
                  <c:v>14.251968503937007</c:v>
                </c:pt>
                <c:pt idx="2">
                  <c:v>13.464566929133857</c:v>
                </c:pt>
                <c:pt idx="3">
                  <c:v>19.212598425196852</c:v>
                </c:pt>
                <c:pt idx="4">
                  <c:v>20.078740157480315</c:v>
                </c:pt>
                <c:pt idx="5">
                  <c:v>19.724409448818896</c:v>
                </c:pt>
                <c:pt idx="6">
                  <c:v>5.984251968503937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1D-44EF-8098-55FC4021DA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491840"/>
        <c:axId val="123493376"/>
      </c:barChart>
      <c:catAx>
        <c:axId val="123491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de-DE"/>
          </a:p>
        </c:txPr>
        <c:crossAx val="1234933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3493376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de-DE"/>
          </a:p>
        </c:txPr>
        <c:crossAx val="123491840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 Narrow" panose="020B0606020202030204" pitchFamily="34" charset="0"/>
          <a:ea typeface="Arial"/>
          <a:cs typeface="Arial"/>
        </a:defRPr>
      </a:pPr>
      <a:endParaRPr lang="de-DE"/>
    </a:p>
  </c:txPr>
  <c:externalData r:id="rId2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583236341512897"/>
          <c:y val="0.31883179646705917"/>
          <c:w val="0.51671281806942282"/>
          <c:h val="0.48227113654038439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explosion val="25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B802-4B8C-A21E-574148696945}"/>
              </c:ext>
            </c:extLst>
          </c:dPt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B802-4B8C-A21E-574148696945}"/>
              </c:ext>
            </c:extLst>
          </c:dPt>
          <c:dLbls>
            <c:dLbl>
              <c:idx val="0"/>
              <c:layout>
                <c:manualLayout>
                  <c:x val="7.7725774911312807E-3"/>
                  <c:y val="-0.40937812465281637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802-4B8C-A21E-574148696945}"/>
                </c:ext>
              </c:extLst>
            </c:dLbl>
            <c:dLbl>
              <c:idx val="1"/>
              <c:layout>
                <c:manualLayout>
                  <c:x val="3.9052916970411064E-2"/>
                  <c:y val="-7.352960782135317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802-4B8C-A21E-5741486969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Tabelle1!$C$7:$D$7</c:f>
              <c:strCache>
                <c:ptCount val="2"/>
                <c:pt idx="0">
                  <c:v>Tagesgast</c:v>
                </c:pt>
                <c:pt idx="1">
                  <c:v>Übernachtungsgast</c:v>
                </c:pt>
              </c:strCache>
            </c:strRef>
          </c:cat>
          <c:val>
            <c:numRef>
              <c:f>Tabelle1!$C$10:$D$10</c:f>
              <c:numCache>
                <c:formatCode>0.00</c:formatCode>
                <c:ptCount val="2"/>
                <c:pt idx="0">
                  <c:v>81.377952755905511</c:v>
                </c:pt>
                <c:pt idx="1">
                  <c:v>18.622047244094489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802-4B8C-A21E-5741486969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0681150495621745"/>
          <c:y val="0.71957893567381415"/>
          <c:w val="0.15480612070947902"/>
          <c:h val="0.17522191978669041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100"/>
          </a:pPr>
          <a:endParaRPr lang="de-DE"/>
        </a:p>
      </c:txPr>
    </c:legend>
    <c:plotVisOnly val="1"/>
    <c:dispBlanksAs val="zero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Narrow" panose="020B0606020202030204" pitchFamily="34" charset="0"/>
          <a:ea typeface="Arial"/>
          <a:cs typeface="Arial"/>
        </a:defRPr>
      </a:pPr>
      <a:endParaRPr lang="de-DE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9999FF"/>
            </a:solidFill>
            <a:ln>
              <a:solidFill>
                <a:schemeClr val="tx1"/>
              </a:solidFill>
            </a:ln>
          </c:spPr>
          <c:invertIfNegative val="0"/>
          <c:dPt>
            <c:idx val="4"/>
            <c:invertIfNegative val="0"/>
            <c:bubble3D val="0"/>
            <c:spPr>
              <a:solidFill>
                <a:srgbClr val="993366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C540-47A8-AC30-94C34C5D84ED}"/>
              </c:ext>
            </c:extLst>
          </c:dPt>
          <c:cat>
            <c:strRef>
              <c:f>OWL!$A$2:$A$8</c:f>
              <c:strCache>
                <c:ptCount val="7"/>
                <c:pt idx="0">
                  <c:v>Bielefeld</c:v>
                </c:pt>
                <c:pt idx="1">
                  <c:v>Kreis Gütersloh</c:v>
                </c:pt>
                <c:pt idx="2">
                  <c:v>Kreis Herford</c:v>
                </c:pt>
                <c:pt idx="3">
                  <c:v>Kreis Höxter</c:v>
                </c:pt>
                <c:pt idx="4">
                  <c:v>Land des Hermann</c:v>
                </c:pt>
                <c:pt idx="5">
                  <c:v>Kreis Minden-Lübbecke</c:v>
                </c:pt>
                <c:pt idx="6">
                  <c:v>Kreis Paderborn</c:v>
                </c:pt>
              </c:strCache>
            </c:strRef>
          </c:cat>
          <c:val>
            <c:numRef>
              <c:f>OWL!$D$2:$D$8</c:f>
              <c:numCache>
                <c:formatCode>#,##0</c:formatCode>
                <c:ptCount val="7"/>
                <c:pt idx="0">
                  <c:v>57</c:v>
                </c:pt>
                <c:pt idx="1">
                  <c:v>99</c:v>
                </c:pt>
                <c:pt idx="2">
                  <c:v>50</c:v>
                </c:pt>
                <c:pt idx="3">
                  <c:v>110</c:v>
                </c:pt>
                <c:pt idx="4">
                  <c:v>177</c:v>
                </c:pt>
                <c:pt idx="5">
                  <c:v>102</c:v>
                </c:pt>
                <c:pt idx="6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540-47A8-AC30-94C34C5D84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8786688"/>
        <c:axId val="98800768"/>
      </c:barChart>
      <c:catAx>
        <c:axId val="9878668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98800768"/>
        <c:crosses val="autoZero"/>
        <c:auto val="1"/>
        <c:lblAlgn val="ctr"/>
        <c:lblOffset val="100"/>
        <c:noMultiLvlLbl val="0"/>
      </c:catAx>
      <c:valAx>
        <c:axId val="98800768"/>
        <c:scaling>
          <c:orientation val="minMax"/>
        </c:scaling>
        <c:delete val="0"/>
        <c:axPos val="b"/>
        <c:majorGridlines/>
        <c:numFmt formatCode="#,##0" sourceLinked="1"/>
        <c:majorTickMark val="out"/>
        <c:minorTickMark val="none"/>
        <c:tickLblPos val="nextTo"/>
        <c:crossAx val="98786688"/>
        <c:crosses val="autoZero"/>
        <c:crossBetween val="between"/>
      </c:valAx>
      <c:spPr>
        <a:solidFill>
          <a:srgbClr val="C1C1C1"/>
        </a:solidFill>
      </c:spPr>
    </c:plotArea>
    <c:plotVisOnly val="1"/>
    <c:dispBlanksAs val="gap"/>
    <c:showDLblsOverMax val="0"/>
  </c:chart>
  <c:spPr>
    <a:ln w="6350">
      <a:solidFill>
        <a:schemeClr val="tx1"/>
      </a:solidFill>
    </a:ln>
  </c:spPr>
  <c:txPr>
    <a:bodyPr/>
    <a:lstStyle/>
    <a:p>
      <a:pPr>
        <a:defRPr sz="1100">
          <a:latin typeface="Arial Narrow" panose="020B0606020202030204" pitchFamily="34" charset="0"/>
        </a:defRPr>
      </a:pPr>
      <a:endParaRPr lang="de-DE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939414564711419"/>
          <c:y val="0.25177392153535549"/>
          <c:w val="0.53939473750405054"/>
          <c:h val="0.50000173149979044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explosion val="25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B438-4335-BF42-03B84C83E792}"/>
              </c:ext>
            </c:extLst>
          </c:dPt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B438-4335-BF42-03B84C83E792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B438-4335-BF42-03B84C83E792}"/>
              </c:ext>
            </c:extLst>
          </c:dPt>
          <c:dLbls>
            <c:dLbl>
              <c:idx val="0"/>
              <c:layout>
                <c:manualLayout>
                  <c:x val="-1.6164002226994354E-2"/>
                  <c:y val="-9.209396697753206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438-4335-BF42-03B84C83E792}"/>
                </c:ext>
              </c:extLst>
            </c:dLbl>
            <c:dLbl>
              <c:idx val="1"/>
              <c:layout>
                <c:manualLayout>
                  <c:x val="-5.6057742782152302E-2"/>
                  <c:y val="9.008320768414586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438-4335-BF42-03B84C83E792}"/>
                </c:ext>
              </c:extLst>
            </c:dLbl>
            <c:dLbl>
              <c:idx val="2"/>
              <c:layout>
                <c:manualLayout>
                  <c:x val="0.10325745645430685"/>
                  <c:y val="-0.3242746784311535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438-4335-BF42-03B84C83E792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800"/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Tabelle1!$C$7:$E$7</c:f>
              <c:strCache>
                <c:ptCount val="3"/>
                <c:pt idx="0">
                  <c:v>Einzelgast, Paar</c:v>
                </c:pt>
                <c:pt idx="1">
                  <c:v>Familie</c:v>
                </c:pt>
                <c:pt idx="2">
                  <c:v>Gruppe</c:v>
                </c:pt>
              </c:strCache>
            </c:strRef>
          </c:cat>
          <c:val>
            <c:numRef>
              <c:f>Tabelle1!$C$10:$E$10</c:f>
              <c:numCache>
                <c:formatCode>0.00</c:formatCode>
                <c:ptCount val="3"/>
                <c:pt idx="0">
                  <c:v>28.976377952755904</c:v>
                </c:pt>
                <c:pt idx="1">
                  <c:v>19.685039370078741</c:v>
                </c:pt>
                <c:pt idx="2">
                  <c:v>51.259842519685037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438-4335-BF42-03B84C83E7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3223693983158464"/>
          <c:y val="0.62172619708921228"/>
          <c:w val="0.12938079112111422"/>
          <c:h val="0.19913120764359518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100"/>
          </a:pPr>
          <a:endParaRPr lang="de-DE"/>
        </a:p>
      </c:txPr>
    </c:legend>
    <c:plotVisOnly val="1"/>
    <c:dispBlanksAs val="zero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Narrow" panose="020B0606020202030204" pitchFamily="34" charset="0"/>
          <a:ea typeface="Arial"/>
          <a:cs typeface="Arial"/>
        </a:defRPr>
      </a:pPr>
      <a:endParaRPr lang="de-DE"/>
    </a:p>
  </c:txPr>
  <c:externalData r:id="rId2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9182090748236005"/>
          <c:y val="3.8759860015553829E-2"/>
          <c:w val="0.78277404437547937"/>
          <c:h val="0.8810915453838462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Tabelle1!$A$30:$A$40</c:f>
              <c:strCache>
                <c:ptCount val="11"/>
                <c:pt idx="0">
                  <c:v>Zufall</c:v>
                </c:pt>
                <c:pt idx="1">
                  <c:v>Familie/Freunde/Bekannte</c:v>
                </c:pt>
                <c:pt idx="2">
                  <c:v>Rundfunk/Fernsehen</c:v>
                </c:pt>
                <c:pt idx="3">
                  <c:v>Internet/Facebook</c:v>
                </c:pt>
                <c:pt idx="4">
                  <c:v>Zeitung</c:v>
                </c:pt>
                <c:pt idx="5">
                  <c:v>Werbebroschüre/Flyer</c:v>
                </c:pt>
                <c:pt idx="6">
                  <c:v>Tourist-Informationen</c:v>
                </c:pt>
                <c:pt idx="7">
                  <c:v>Reiseleiter</c:v>
                </c:pt>
                <c:pt idx="8">
                  <c:v>Plakate</c:v>
                </c:pt>
                <c:pt idx="9">
                  <c:v>Wohnort</c:v>
                </c:pt>
                <c:pt idx="10">
                  <c:v>bekannt</c:v>
                </c:pt>
              </c:strCache>
            </c:strRef>
          </c:cat>
          <c:val>
            <c:numRef>
              <c:f>Tabelle1!$B$30:$B$40</c:f>
              <c:numCache>
                <c:formatCode>0.00</c:formatCode>
                <c:ptCount val="11"/>
                <c:pt idx="0">
                  <c:v>3.3283656234475907</c:v>
                </c:pt>
                <c:pt idx="1">
                  <c:v>20.094386487829112</c:v>
                </c:pt>
                <c:pt idx="2">
                  <c:v>1.4157973174366616</c:v>
                </c:pt>
                <c:pt idx="3">
                  <c:v>8.2463984103328372</c:v>
                </c:pt>
                <c:pt idx="4">
                  <c:v>7.7496274217585697</c:v>
                </c:pt>
                <c:pt idx="5">
                  <c:v>5.1415797317436658</c:v>
                </c:pt>
                <c:pt idx="6">
                  <c:v>2.2106308991554893</c:v>
                </c:pt>
                <c:pt idx="7">
                  <c:v>2.7570789865871834</c:v>
                </c:pt>
                <c:pt idx="8">
                  <c:v>6.5325384997516149</c:v>
                </c:pt>
                <c:pt idx="9">
                  <c:v>8.6934923000496767</c:v>
                </c:pt>
                <c:pt idx="10">
                  <c:v>33.830104321907598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99-4722-9B20-DAA78EEF3E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950976"/>
        <c:axId val="123952512"/>
      </c:barChart>
      <c:catAx>
        <c:axId val="1239509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de-DE"/>
          </a:p>
        </c:txPr>
        <c:crossAx val="1239525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3952512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de-DE"/>
          </a:p>
        </c:txPr>
        <c:crossAx val="123950976"/>
        <c:crosses val="autoZero"/>
        <c:crossBetween val="between"/>
        <c:majorUnit val="10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 Narrow" panose="020B0606020202030204" pitchFamily="34" charset="0"/>
          <a:ea typeface="Arial"/>
          <a:cs typeface="Arial"/>
        </a:defRPr>
      </a:pPr>
      <a:endParaRPr lang="de-DE"/>
    </a:p>
  </c:txPr>
  <c:externalData r:id="rId2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0894652496138202"/>
          <c:y val="3.731352348006909E-2"/>
          <c:w val="0.76577875230695358"/>
          <c:h val="0.8721674174121416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Tabelle1!$M$2:$M$11</c:f>
              <c:strCache>
                <c:ptCount val="10"/>
                <c:pt idx="0">
                  <c:v>Veranstaltung insgesamt</c:v>
                </c:pt>
                <c:pt idx="1">
                  <c:v>Programmgestaltung</c:v>
                </c:pt>
                <c:pt idx="2">
                  <c:v>Organisation</c:v>
                </c:pt>
                <c:pt idx="3">
                  <c:v>Service/MitarbeiterInnen</c:v>
                </c:pt>
                <c:pt idx="4">
                  <c:v>Verkehrsanbindung/Parken</c:v>
                </c:pt>
                <c:pt idx="5">
                  <c:v>gastronomisches Angebot</c:v>
                </c:pt>
                <c:pt idx="6">
                  <c:v>Preis-Leistungs-Verhältnis</c:v>
                </c:pt>
                <c:pt idx="7">
                  <c:v>Ambiente</c:v>
                </c:pt>
                <c:pt idx="8">
                  <c:v>Aussteller/Produkte</c:v>
                </c:pt>
                <c:pt idx="9">
                  <c:v>Land des Hermann</c:v>
                </c:pt>
              </c:strCache>
            </c:strRef>
          </c:cat>
          <c:val>
            <c:numRef>
              <c:f>Tabelle1!$P$2:$P$11</c:f>
              <c:numCache>
                <c:formatCode>0.0</c:formatCode>
                <c:ptCount val="10"/>
                <c:pt idx="0">
                  <c:v>1.7634623055444754</c:v>
                </c:pt>
                <c:pt idx="1">
                  <c:v>1.9091348477525374</c:v>
                </c:pt>
                <c:pt idx="2">
                  <c:v>1.8132628152969894</c:v>
                </c:pt>
                <c:pt idx="3">
                  <c:v>1.5807754442649435</c:v>
                </c:pt>
                <c:pt idx="4">
                  <c:v>2.2930194805194803</c:v>
                </c:pt>
                <c:pt idx="5">
                  <c:v>1.8942225998300766</c:v>
                </c:pt>
                <c:pt idx="6">
                  <c:v>2.0653095843935541</c:v>
                </c:pt>
                <c:pt idx="7">
                  <c:v>1.4497417560588002</c:v>
                </c:pt>
                <c:pt idx="8">
                  <c:v>1.7141690485912617</c:v>
                </c:pt>
                <c:pt idx="9">
                  <c:v>1.4708446866485014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56-4182-B19B-F8F91D54A8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624832"/>
        <c:axId val="123626624"/>
      </c:barChart>
      <c:catAx>
        <c:axId val="1236248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de-DE"/>
          </a:p>
        </c:txPr>
        <c:crossAx val="1236266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3626624"/>
        <c:scaling>
          <c:orientation val="minMax"/>
          <c:min val="0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de-DE"/>
          </a:p>
        </c:txPr>
        <c:crossAx val="123624832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 Narrow" panose="020B0606020202030204" pitchFamily="34" charset="0"/>
          <a:ea typeface="Arial"/>
          <a:cs typeface="Arial"/>
        </a:defRPr>
      </a:pPr>
      <a:endParaRPr lang="de-DE"/>
    </a:p>
  </c:txPr>
  <c:externalData r:id="rId2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6536985217310926"/>
          <c:y val="3.7558685446009391E-2"/>
          <c:w val="0.80905563935344527"/>
          <c:h val="0.8831924230641039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Tabelle1!$N$1</c:f>
              <c:strCache>
                <c:ptCount val="1"/>
                <c:pt idx="0">
                  <c:v>Einwohner</c:v>
                </c:pt>
              </c:strCache>
            </c:strRef>
          </c:tx>
          <c:spPr>
            <a:solidFill>
              <a:srgbClr val="9999FF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Tabelle1!$M$2:$M$10</c:f>
              <c:strCache>
                <c:ptCount val="9"/>
                <c:pt idx="0">
                  <c:v>Bad Salzuflen</c:v>
                </c:pt>
                <c:pt idx="1">
                  <c:v>Detmold</c:v>
                </c:pt>
                <c:pt idx="2">
                  <c:v>Horn</c:v>
                </c:pt>
                <c:pt idx="3">
                  <c:v>Lage</c:v>
                </c:pt>
                <c:pt idx="4">
                  <c:v>Lemgo</c:v>
                </c:pt>
                <c:pt idx="5">
                  <c:v>Lügde</c:v>
                </c:pt>
                <c:pt idx="6">
                  <c:v>Nieheim</c:v>
                </c:pt>
                <c:pt idx="7">
                  <c:v>Schieder</c:v>
                </c:pt>
                <c:pt idx="8">
                  <c:v>Land des Hermann</c:v>
                </c:pt>
              </c:strCache>
            </c:strRef>
          </c:cat>
          <c:val>
            <c:numRef>
              <c:f>Tabelle1!$N$2:$N$10</c:f>
              <c:numCache>
                <c:formatCode>0.0</c:formatCode>
                <c:ptCount val="9"/>
                <c:pt idx="0">
                  <c:v>1.3661971830985915</c:v>
                </c:pt>
                <c:pt idx="1">
                  <c:v>2.643086816720257</c:v>
                </c:pt>
                <c:pt idx="2">
                  <c:v>2.7228915662650603</c:v>
                </c:pt>
                <c:pt idx="3">
                  <c:v>3.6007984031936129</c:v>
                </c:pt>
                <c:pt idx="4">
                  <c:v>1.875</c:v>
                </c:pt>
                <c:pt idx="5">
                  <c:v>1.76</c:v>
                </c:pt>
                <c:pt idx="6">
                  <c:v>1.6376811594202898</c:v>
                </c:pt>
                <c:pt idx="7">
                  <c:v>3.5</c:v>
                </c:pt>
                <c:pt idx="8">
                  <c:v>1.559799909049568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D2-4CAA-BC7A-A494A4DE771D}"/>
            </c:ext>
          </c:extLst>
        </c:ser>
        <c:ser>
          <c:idx val="1"/>
          <c:order val="1"/>
          <c:tx>
            <c:strRef>
              <c:f>Tabelle1!$O$1</c:f>
              <c:strCache>
                <c:ptCount val="1"/>
                <c:pt idx="0">
                  <c:v>Gäste</c:v>
                </c:pt>
              </c:strCache>
            </c:strRef>
          </c:tx>
          <c:spPr>
            <a:solidFill>
              <a:srgbClr val="993366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Tabelle1!$M$2:$M$10</c:f>
              <c:strCache>
                <c:ptCount val="9"/>
                <c:pt idx="0">
                  <c:v>Bad Salzuflen</c:v>
                </c:pt>
                <c:pt idx="1">
                  <c:v>Detmold</c:v>
                </c:pt>
                <c:pt idx="2">
                  <c:v>Horn</c:v>
                </c:pt>
                <c:pt idx="3">
                  <c:v>Lage</c:v>
                </c:pt>
                <c:pt idx="4">
                  <c:v>Lemgo</c:v>
                </c:pt>
                <c:pt idx="5">
                  <c:v>Lügde</c:v>
                </c:pt>
                <c:pt idx="6">
                  <c:v>Nieheim</c:v>
                </c:pt>
                <c:pt idx="7">
                  <c:v>Schieder</c:v>
                </c:pt>
                <c:pt idx="8">
                  <c:v>Land des Hermann</c:v>
                </c:pt>
              </c:strCache>
            </c:strRef>
          </c:cat>
          <c:val>
            <c:numRef>
              <c:f>Tabelle1!$O$2:$O$10</c:f>
              <c:numCache>
                <c:formatCode>0.0</c:formatCode>
                <c:ptCount val="9"/>
                <c:pt idx="0">
                  <c:v>1.3691275167785235</c:v>
                </c:pt>
                <c:pt idx="1">
                  <c:v>1.6309768260486945</c:v>
                </c:pt>
                <c:pt idx="2">
                  <c:v>2.6557377049180326</c:v>
                </c:pt>
                <c:pt idx="3">
                  <c:v>3.1145833333333335</c:v>
                </c:pt>
                <c:pt idx="4">
                  <c:v>1.985781990521327</c:v>
                </c:pt>
                <c:pt idx="5">
                  <c:v>2.0217391304347827</c:v>
                </c:pt>
                <c:pt idx="6">
                  <c:v>1.8131868131868132</c:v>
                </c:pt>
                <c:pt idx="7">
                  <c:v>3.1666666666666665</c:v>
                </c:pt>
                <c:pt idx="8">
                  <c:v>1.5327718784328086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D2-4CAA-BC7A-A494A4DE77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4223872"/>
        <c:axId val="124225408"/>
      </c:barChart>
      <c:catAx>
        <c:axId val="1242238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24225408"/>
        <c:crosses val="autoZero"/>
        <c:auto val="1"/>
        <c:lblAlgn val="ctr"/>
        <c:lblOffset val="100"/>
        <c:noMultiLvlLbl val="0"/>
      </c:catAx>
      <c:valAx>
        <c:axId val="124225408"/>
        <c:scaling>
          <c:orientation val="minMax"/>
        </c:scaling>
        <c:delete val="0"/>
        <c:axPos val="b"/>
        <c:majorGridlines/>
        <c:numFmt formatCode="#,##0.0" sourceLinked="0"/>
        <c:majorTickMark val="out"/>
        <c:minorTickMark val="none"/>
        <c:tickLblPos val="nextTo"/>
        <c:crossAx val="124223872"/>
        <c:crosses val="autoZero"/>
        <c:crossBetween val="between"/>
        <c:majorUnit val="1"/>
      </c:valAx>
      <c:spPr>
        <a:solidFill>
          <a:srgbClr val="C1C1C1"/>
        </a:solidFill>
      </c:spPr>
    </c:plotArea>
    <c:legend>
      <c:legendPos val="r"/>
      <c:layout>
        <c:manualLayout>
          <c:xMode val="edge"/>
          <c:yMode val="edge"/>
          <c:x val="0.84989573977500366"/>
          <c:y val="0.73741167648039108"/>
          <c:w val="0.10879457758797831"/>
          <c:h val="0.12817448523159958"/>
        </c:manualLayout>
      </c:layout>
      <c:overlay val="0"/>
      <c:spPr>
        <a:ln w="6350">
          <a:solidFill>
            <a:sysClr val="windowText" lastClr="000000"/>
          </a:solidFill>
        </a:ln>
      </c:spPr>
    </c:legend>
    <c:plotVisOnly val="1"/>
    <c:dispBlanksAs val="gap"/>
    <c:showDLblsOverMax val="0"/>
  </c:chart>
  <c:spPr>
    <a:ln w="6350">
      <a:solidFill>
        <a:sysClr val="windowText" lastClr="000000"/>
      </a:solidFill>
    </a:ln>
  </c:spPr>
  <c:txPr>
    <a:bodyPr/>
    <a:lstStyle/>
    <a:p>
      <a:pPr>
        <a:defRPr sz="1100">
          <a:latin typeface="Arial Narrow" panose="020B0606020202030204" pitchFamily="34" charset="0"/>
        </a:defRPr>
      </a:pPr>
      <a:endParaRPr lang="de-DE"/>
    </a:p>
  </c:txPr>
  <c:externalData r:id="rId2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9774777857518065E-2"/>
          <c:y val="8.1332629707810244E-2"/>
          <c:w val="0.92407550069916622"/>
          <c:h val="0.8200833240751026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999FF"/>
            </a:solidFill>
            <a:ln>
              <a:solidFill>
                <a:schemeClr val="tx1"/>
              </a:solidFill>
            </a:ln>
          </c:spPr>
          <c:invertIfNegative val="0"/>
          <c:cat>
            <c:numRef>
              <c:f>Tabelle2!$C$1:$K$1</c:f>
              <c:numCache>
                <c:formatCode>0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Tabelle2!$C$11:$K$11</c:f>
              <c:numCache>
                <c:formatCode>0.0</c:formatCode>
                <c:ptCount val="9"/>
                <c:pt idx="0">
                  <c:v>2.1</c:v>
                </c:pt>
                <c:pt idx="1">
                  <c:v>2.1</c:v>
                </c:pt>
                <c:pt idx="2">
                  <c:v>2</c:v>
                </c:pt>
                <c:pt idx="3">
                  <c:v>1.8</c:v>
                </c:pt>
                <c:pt idx="4">
                  <c:v>1.8727944193680754</c:v>
                </c:pt>
                <c:pt idx="5">
                  <c:v>1.9</c:v>
                </c:pt>
                <c:pt idx="6">
                  <c:v>2</c:v>
                </c:pt>
                <c:pt idx="7">
                  <c:v>2</c:v>
                </c:pt>
                <c:pt idx="8" formatCode="General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22-4FC7-A1FD-A4888EDDBD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4242176"/>
        <c:axId val="124284928"/>
      </c:barChart>
      <c:catAx>
        <c:axId val="124242176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crossAx val="124284928"/>
        <c:crosses val="autoZero"/>
        <c:auto val="1"/>
        <c:lblAlgn val="ctr"/>
        <c:lblOffset val="100"/>
        <c:noMultiLvlLbl val="0"/>
      </c:catAx>
      <c:valAx>
        <c:axId val="124284928"/>
        <c:scaling>
          <c:orientation val="minMax"/>
          <c:min val="0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124242176"/>
        <c:crosses val="autoZero"/>
        <c:crossBetween val="between"/>
      </c:valAx>
      <c:spPr>
        <a:solidFill>
          <a:srgbClr val="C1C1C1"/>
        </a:solidFill>
      </c:spPr>
    </c:plotArea>
    <c:plotVisOnly val="1"/>
    <c:dispBlanksAs val="gap"/>
    <c:showDLblsOverMax val="0"/>
  </c:chart>
  <c:spPr>
    <a:ln w="6350">
      <a:solidFill>
        <a:prstClr val="black"/>
      </a:solidFill>
    </a:ln>
  </c:spPr>
  <c:txPr>
    <a:bodyPr/>
    <a:lstStyle/>
    <a:p>
      <a:pPr>
        <a:defRPr sz="1100">
          <a:latin typeface="Arial Narrow" panose="020B0606020202030204" pitchFamily="34" charset="0"/>
          <a:cs typeface="Arial" panose="020B0604020202020204" pitchFamily="34" charset="0"/>
        </a:defRPr>
      </a:pPr>
      <a:endParaRPr lang="de-DE"/>
    </a:p>
  </c:txPr>
  <c:externalData r:id="rId2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999FF"/>
            </a:solidFill>
            <a:ln>
              <a:solidFill>
                <a:schemeClr val="tx1"/>
              </a:solidFill>
            </a:ln>
          </c:spPr>
          <c:invertIfNegative val="0"/>
          <c:cat>
            <c:numRef>
              <c:f>Tabelle2!$B$50:$J$50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Tabelle2!$B$67:$J$67</c:f>
              <c:numCache>
                <c:formatCode>"€"#,##0.00_);[Red]\("€"#,##0.00\)</c:formatCode>
                <c:ptCount val="9"/>
                <c:pt idx="0">
                  <c:v>20.190000000000001</c:v>
                </c:pt>
                <c:pt idx="1">
                  <c:v>17.760000000000002</c:v>
                </c:pt>
                <c:pt idx="2">
                  <c:v>17.66</c:v>
                </c:pt>
                <c:pt idx="3">
                  <c:v>19.64</c:v>
                </c:pt>
                <c:pt idx="4" formatCode="#,##0.00\ &quot;€&quot;">
                  <c:v>19.406751521859437</c:v>
                </c:pt>
                <c:pt idx="5">
                  <c:v>20.37</c:v>
                </c:pt>
                <c:pt idx="6">
                  <c:v>24.23</c:v>
                </c:pt>
                <c:pt idx="7" formatCode="#,##0.00\ &quot;€&quot;">
                  <c:v>23.319035708185609</c:v>
                </c:pt>
                <c:pt idx="8">
                  <c:v>20.9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B0-4CA9-A8B5-5723AB36E5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648704"/>
        <c:axId val="84650240"/>
      </c:barChart>
      <c:catAx>
        <c:axId val="84648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4650240"/>
        <c:crosses val="autoZero"/>
        <c:auto val="1"/>
        <c:lblAlgn val="ctr"/>
        <c:lblOffset val="100"/>
        <c:noMultiLvlLbl val="0"/>
      </c:catAx>
      <c:valAx>
        <c:axId val="84650240"/>
        <c:scaling>
          <c:orientation val="minMax"/>
          <c:min val="0"/>
        </c:scaling>
        <c:delete val="0"/>
        <c:axPos val="l"/>
        <c:majorGridlines/>
        <c:numFmt formatCode="&quot;€&quot;#,##0.00_);[Red]\(&quot;€&quot;#,##0.00\)" sourceLinked="1"/>
        <c:majorTickMark val="out"/>
        <c:minorTickMark val="none"/>
        <c:tickLblPos val="nextTo"/>
        <c:crossAx val="84648704"/>
        <c:crosses val="autoZero"/>
        <c:crossBetween val="between"/>
      </c:valAx>
      <c:spPr>
        <a:solidFill>
          <a:srgbClr val="C1C1C1"/>
        </a:solidFill>
      </c:spPr>
    </c:plotArea>
    <c:plotVisOnly val="1"/>
    <c:dispBlanksAs val="gap"/>
    <c:showDLblsOverMax val="0"/>
  </c:chart>
  <c:spPr>
    <a:ln w="6350">
      <a:solidFill>
        <a:schemeClr val="tx1"/>
      </a:solidFill>
    </a:ln>
  </c:spPr>
  <c:txPr>
    <a:bodyPr/>
    <a:lstStyle/>
    <a:p>
      <a:pPr>
        <a:defRPr sz="1100">
          <a:latin typeface="Arial Narrow" panose="020B0606020202030204" pitchFamily="34" charset="0"/>
          <a:cs typeface="Arial" panose="020B0604020202020204" pitchFamily="34" charset="0"/>
        </a:defRPr>
      </a:pPr>
      <a:endParaRPr lang="de-DE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0425608239902172E-2"/>
          <c:y val="0.20006804799466724"/>
          <c:w val="0.57523476981726651"/>
          <c:h val="0.58928174647261411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>
              <a:solidFill>
                <a:schemeClr val="tx1"/>
              </a:solidFill>
            </a:ln>
          </c:spPr>
          <c:explosion val="25"/>
          <c:dPt>
            <c:idx val="1"/>
            <c:bubble3D val="0"/>
            <c:spPr>
              <a:solidFill>
                <a:srgbClr val="993366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2DF7-4355-B1A1-B96012E1141F}"/>
              </c:ext>
            </c:extLst>
          </c:dPt>
          <c:dLbls>
            <c:dLbl>
              <c:idx val="0"/>
              <c:layout>
                <c:manualLayout>
                  <c:x val="3.8892825896762906E-2"/>
                  <c:y val="-2.310403907844852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DF7-4355-B1A1-B96012E1141F}"/>
                </c:ext>
              </c:extLst>
            </c:dLbl>
            <c:dLbl>
              <c:idx val="1"/>
              <c:layout>
                <c:manualLayout>
                  <c:x val="3.0943953334870076E-2"/>
                  <c:y val="-0.4673658482390845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DF7-4355-B1A1-B96012E114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'[Geschlecht_Besuch Einzelhandel.xlsx]Tabelle1'!$C$7:$D$7</c:f>
              <c:strCache>
                <c:ptCount val="2"/>
                <c:pt idx="0">
                  <c:v>ja</c:v>
                </c:pt>
                <c:pt idx="1">
                  <c:v>nein</c:v>
                </c:pt>
              </c:strCache>
            </c:strRef>
          </c:cat>
          <c:val>
            <c:numRef>
              <c:f>'[Geschlecht_Besuch Einzelhandel.xlsx]Tabelle1'!$C$10:$D$10</c:f>
              <c:numCache>
                <c:formatCode>0.00</c:formatCode>
                <c:ptCount val="2"/>
                <c:pt idx="0">
                  <c:v>26.456692913385826</c:v>
                </c:pt>
                <c:pt idx="1">
                  <c:v>73.543307086614178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DF7-4355-B1A1-B96012E114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90730561364627338"/>
          <c:y val="0.72050466614820574"/>
          <c:w val="5.8843929913433256E-2"/>
          <c:h val="0.13615209421175423"/>
        </c:manualLayout>
      </c:layout>
      <c:overlay val="0"/>
      <c:spPr>
        <a:ln>
          <a:solidFill>
            <a:schemeClr val="tx1"/>
          </a:solidFill>
        </a:ln>
      </c:spPr>
      <c:txPr>
        <a:bodyPr/>
        <a:lstStyle/>
        <a:p>
          <a:pPr rtl="0">
            <a:defRPr sz="1100"/>
          </a:pPr>
          <a:endParaRPr lang="de-DE"/>
        </a:p>
      </c:txPr>
    </c:legend>
    <c:plotVisOnly val="1"/>
    <c:dispBlanksAs val="zero"/>
    <c:showDLblsOverMax val="0"/>
  </c:chart>
  <c:spPr>
    <a:ln w="6350">
      <a:solidFill>
        <a:sysClr val="windowText" lastClr="000000"/>
      </a:solidFill>
    </a:ln>
  </c:spPr>
  <c:txPr>
    <a:bodyPr/>
    <a:lstStyle/>
    <a:p>
      <a:pPr>
        <a:defRPr>
          <a:latin typeface="Arial Narrow" panose="020B0606020202030204" pitchFamily="34" charset="0"/>
        </a:defRPr>
      </a:pPr>
      <a:endParaRPr lang="de-DE"/>
    </a:p>
  </c:txPr>
  <c:externalData r:id="rId2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9751016200768387E-2"/>
          <c:y val="8.0865459393400743E-2"/>
          <c:w val="0.91408143007741327"/>
          <c:h val="0.8181804799466726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999FF"/>
            </a:solidFill>
            <a:ln>
              <a:solidFill>
                <a:schemeClr val="tx1"/>
              </a:solidFill>
            </a:ln>
          </c:spPr>
          <c:invertIfNegative val="0"/>
          <c:cat>
            <c:numRef>
              <c:f>Tabelle2!$B$150:$H$150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Tabelle2!$B$151:$H$151</c:f>
              <c:numCache>
                <c:formatCode>0.00</c:formatCode>
                <c:ptCount val="7"/>
                <c:pt idx="0">
                  <c:v>20.440000000000001</c:v>
                </c:pt>
                <c:pt idx="1">
                  <c:v>19.96</c:v>
                </c:pt>
                <c:pt idx="2">
                  <c:v>29.47</c:v>
                </c:pt>
                <c:pt idx="3">
                  <c:v>40</c:v>
                </c:pt>
                <c:pt idx="4">
                  <c:v>46.89</c:v>
                </c:pt>
                <c:pt idx="5">
                  <c:v>33.19</c:v>
                </c:pt>
                <c:pt idx="6">
                  <c:v>26.46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6B-4AF9-AE7A-B99825AE02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4400384"/>
        <c:axId val="124401920"/>
      </c:barChart>
      <c:catAx>
        <c:axId val="12440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4401920"/>
        <c:crosses val="autoZero"/>
        <c:auto val="1"/>
        <c:lblAlgn val="ctr"/>
        <c:lblOffset val="100"/>
        <c:noMultiLvlLbl val="0"/>
      </c:catAx>
      <c:valAx>
        <c:axId val="124401920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124400384"/>
        <c:crosses val="autoZero"/>
        <c:crossBetween val="between"/>
        <c:majorUnit val="10"/>
      </c:valAx>
      <c:spPr>
        <a:solidFill>
          <a:srgbClr val="C1C1C1"/>
        </a:solidFill>
      </c:spPr>
    </c:plotArea>
    <c:plotVisOnly val="1"/>
    <c:dispBlanksAs val="gap"/>
    <c:showDLblsOverMax val="0"/>
  </c:chart>
  <c:spPr>
    <a:ln w="6350">
      <a:solidFill>
        <a:sysClr val="windowText" lastClr="000000"/>
      </a:solidFill>
    </a:ln>
  </c:spPr>
  <c:txPr>
    <a:bodyPr/>
    <a:lstStyle/>
    <a:p>
      <a:pPr>
        <a:defRPr sz="1100">
          <a:latin typeface="Arial Narrow" panose="020B0606020202030204" pitchFamily="34" charset="0"/>
        </a:defRPr>
      </a:pPr>
      <a:endParaRPr lang="de-DE"/>
    </a:p>
  </c:txPr>
  <c:externalData r:id="rId2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0428472578173935E-2"/>
          <c:y val="0.24239667814687255"/>
          <c:w val="0.57520383327259406"/>
          <c:h val="0.58928174647261411"/>
        </c:manualLayout>
      </c:layout>
      <c:pie3D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explosion val="25"/>
          <c:dPt>
            <c:idx val="0"/>
            <c:bubble3D val="0"/>
            <c:spPr>
              <a:solidFill>
                <a:srgbClr val="9999FF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D7DE-480E-A04C-18016C558A90}"/>
              </c:ext>
            </c:extLst>
          </c:dPt>
          <c:dPt>
            <c:idx val="1"/>
            <c:bubble3D val="0"/>
            <c:spPr>
              <a:solidFill>
                <a:srgbClr val="993366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D7DE-480E-A04C-18016C558A90}"/>
              </c:ext>
            </c:extLst>
          </c:dPt>
          <c:dLbls>
            <c:dLbl>
              <c:idx val="0"/>
              <c:layout>
                <c:manualLayout>
                  <c:x val="8.9621136466768045E-2"/>
                  <c:y val="-0.5398407121430952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7DE-480E-A04C-18016C558A90}"/>
                </c:ext>
              </c:extLst>
            </c:dLbl>
            <c:dLbl>
              <c:idx val="1"/>
              <c:layout>
                <c:manualLayout>
                  <c:x val="1.8099956255468067E-2"/>
                  <c:y val="-2.135243511227763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7DE-480E-A04C-18016C558A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'[Geschlecht_Besuch Gastronomie.xlsx]Tabelle1'!$C$7:$D$7</c:f>
              <c:strCache>
                <c:ptCount val="2"/>
                <c:pt idx="0">
                  <c:v>ja</c:v>
                </c:pt>
                <c:pt idx="1">
                  <c:v>nein</c:v>
                </c:pt>
              </c:strCache>
            </c:strRef>
          </c:cat>
          <c:val>
            <c:numRef>
              <c:f>'[Geschlecht_Besuch Gastronomie.xlsx]Tabelle1'!$C$10:$D$10</c:f>
              <c:numCache>
                <c:formatCode>0.00</c:formatCode>
                <c:ptCount val="2"/>
                <c:pt idx="0">
                  <c:v>87.440944881889763</c:v>
                </c:pt>
                <c:pt idx="1">
                  <c:v>12.559055118110237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7DE-480E-A04C-18016C558A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89931953925828068"/>
          <c:y val="0.72557451151939356"/>
          <c:w val="5.0019541098396049E-2"/>
          <c:h val="0.15378902344183978"/>
        </c:manualLayout>
      </c:layout>
      <c:overlay val="0"/>
      <c:spPr>
        <a:ln>
          <a:solidFill>
            <a:schemeClr val="tx1"/>
          </a:solidFill>
        </a:ln>
      </c:spPr>
      <c:txPr>
        <a:bodyPr/>
        <a:lstStyle/>
        <a:p>
          <a:pPr rtl="0">
            <a:defRPr sz="1100"/>
          </a:pPr>
          <a:endParaRPr lang="de-DE"/>
        </a:p>
      </c:txPr>
    </c:legend>
    <c:plotVisOnly val="1"/>
    <c:dispBlanksAs val="zero"/>
    <c:showDLblsOverMax val="0"/>
  </c:chart>
  <c:spPr>
    <a:ln w="6350">
      <a:solidFill>
        <a:sysClr val="windowText" lastClr="000000"/>
      </a:solidFill>
    </a:ln>
  </c:spPr>
  <c:txPr>
    <a:bodyPr/>
    <a:lstStyle/>
    <a:p>
      <a:pPr>
        <a:defRPr>
          <a:latin typeface="Arial Narrow" panose="020B0606020202030204" pitchFamily="34" charset="0"/>
        </a:defRPr>
      </a:pPr>
      <a:endParaRPr lang="de-DE"/>
    </a:p>
  </c:txPr>
  <c:externalData r:id="rId2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9125760052433297E-2"/>
          <c:y val="8.0865459393400743E-2"/>
          <c:w val="0.90470869738590332"/>
          <c:h val="0.8196503166314853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999FF"/>
            </a:solidFill>
            <a:ln>
              <a:solidFill>
                <a:schemeClr val="tx1"/>
              </a:solidFill>
            </a:ln>
          </c:spPr>
          <c:invertIfNegative val="0"/>
          <c:cat>
            <c:numRef>
              <c:f>Tabelle2!$B$150:$H$150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Tabelle2!$B$152:$H$152</c:f>
              <c:numCache>
                <c:formatCode>0.00</c:formatCode>
                <c:ptCount val="7"/>
                <c:pt idx="0">
                  <c:v>48.24</c:v>
                </c:pt>
                <c:pt idx="1">
                  <c:v>49.64</c:v>
                </c:pt>
                <c:pt idx="2">
                  <c:v>60.57</c:v>
                </c:pt>
                <c:pt idx="3">
                  <c:v>69.099999999999994</c:v>
                </c:pt>
                <c:pt idx="4">
                  <c:v>68.150000000000006</c:v>
                </c:pt>
                <c:pt idx="5">
                  <c:v>86.83</c:v>
                </c:pt>
                <c:pt idx="6">
                  <c:v>87.44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E0-4F6D-832B-2459D69801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4483456"/>
        <c:axId val="124484992"/>
      </c:barChart>
      <c:catAx>
        <c:axId val="124483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4484992"/>
        <c:crosses val="autoZero"/>
        <c:auto val="1"/>
        <c:lblAlgn val="ctr"/>
        <c:lblOffset val="100"/>
        <c:noMultiLvlLbl val="0"/>
      </c:catAx>
      <c:valAx>
        <c:axId val="124484992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124483456"/>
        <c:crosses val="autoZero"/>
        <c:crossBetween val="between"/>
        <c:majorUnit val="20"/>
      </c:valAx>
      <c:spPr>
        <a:solidFill>
          <a:srgbClr val="C1C1C1"/>
        </a:solidFill>
      </c:spPr>
    </c:plotArea>
    <c:plotVisOnly val="1"/>
    <c:dispBlanksAs val="gap"/>
    <c:showDLblsOverMax val="0"/>
  </c:chart>
  <c:spPr>
    <a:ln w="6350">
      <a:solidFill>
        <a:sysClr val="windowText" lastClr="000000"/>
      </a:solidFill>
    </a:ln>
  </c:spPr>
  <c:txPr>
    <a:bodyPr/>
    <a:lstStyle/>
    <a:p>
      <a:pPr>
        <a:defRPr sz="1100">
          <a:latin typeface="Arial Narrow" panose="020B0606020202030204" pitchFamily="34" charset="0"/>
          <a:cs typeface="Arial" panose="020B0604020202020204" pitchFamily="34" charset="0"/>
        </a:defRPr>
      </a:pPr>
      <a:endParaRPr lang="de-DE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9999FF"/>
            </a:solidFill>
            <a:ln>
              <a:solidFill>
                <a:schemeClr val="tx1"/>
              </a:solidFill>
            </a:ln>
          </c:spPr>
          <c:invertIfNegative val="0"/>
          <c:dPt>
            <c:idx val="4"/>
            <c:invertIfNegative val="0"/>
            <c:bubble3D val="0"/>
            <c:spPr>
              <a:solidFill>
                <a:srgbClr val="993366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FF2E-4026-BCBC-E0AD4586060A}"/>
              </c:ext>
            </c:extLst>
          </c:dPt>
          <c:cat>
            <c:strRef>
              <c:f>OWL!$A$2:$A$8</c:f>
              <c:strCache>
                <c:ptCount val="7"/>
                <c:pt idx="0">
                  <c:v>Bielefeld</c:v>
                </c:pt>
                <c:pt idx="1">
                  <c:v>Kreis Gütersloh</c:v>
                </c:pt>
                <c:pt idx="2">
                  <c:v>Kreis Herford</c:v>
                </c:pt>
                <c:pt idx="3">
                  <c:v>Kreis Höxter</c:v>
                </c:pt>
                <c:pt idx="4">
                  <c:v>Land des Hermann</c:v>
                </c:pt>
                <c:pt idx="5">
                  <c:v>Kreis Minden-Lübbecke</c:v>
                </c:pt>
                <c:pt idx="6">
                  <c:v>Kreis Paderborn</c:v>
                </c:pt>
              </c:strCache>
            </c:strRef>
          </c:cat>
          <c:val>
            <c:numRef>
              <c:f>OWL!$E$2:$E$8</c:f>
              <c:numCache>
                <c:formatCode>#,##0</c:formatCode>
                <c:ptCount val="7"/>
                <c:pt idx="0">
                  <c:v>4307</c:v>
                </c:pt>
                <c:pt idx="1">
                  <c:v>4129</c:v>
                </c:pt>
                <c:pt idx="2">
                  <c:v>2442</c:v>
                </c:pt>
                <c:pt idx="3">
                  <c:v>5850</c:v>
                </c:pt>
                <c:pt idx="4">
                  <c:v>9012</c:v>
                </c:pt>
                <c:pt idx="5">
                  <c:v>6672</c:v>
                </c:pt>
                <c:pt idx="6">
                  <c:v>5365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F2E-4026-BCBC-E0AD458606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8821632"/>
        <c:axId val="98823168"/>
      </c:barChart>
      <c:catAx>
        <c:axId val="9882163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98823168"/>
        <c:crosses val="autoZero"/>
        <c:auto val="1"/>
        <c:lblAlgn val="ctr"/>
        <c:lblOffset val="100"/>
        <c:noMultiLvlLbl val="0"/>
      </c:catAx>
      <c:valAx>
        <c:axId val="98823168"/>
        <c:scaling>
          <c:orientation val="minMax"/>
        </c:scaling>
        <c:delete val="0"/>
        <c:axPos val="b"/>
        <c:majorGridlines/>
        <c:numFmt formatCode="#,##0" sourceLinked="1"/>
        <c:majorTickMark val="out"/>
        <c:minorTickMark val="none"/>
        <c:tickLblPos val="nextTo"/>
        <c:crossAx val="98821632"/>
        <c:crosses val="autoZero"/>
        <c:crossBetween val="between"/>
      </c:valAx>
      <c:spPr>
        <a:solidFill>
          <a:srgbClr val="C1C1C1"/>
        </a:solidFill>
      </c:spPr>
    </c:plotArea>
    <c:plotVisOnly val="1"/>
    <c:dispBlanksAs val="gap"/>
    <c:showDLblsOverMax val="0"/>
  </c:chart>
  <c:spPr>
    <a:ln w="6350">
      <a:solidFill>
        <a:schemeClr val="tx1"/>
      </a:solidFill>
    </a:ln>
  </c:spPr>
  <c:txPr>
    <a:bodyPr/>
    <a:lstStyle/>
    <a:p>
      <a:pPr>
        <a:defRPr sz="1100">
          <a:latin typeface="Arial Narrow" panose="020B0606020202030204" pitchFamily="34" charset="0"/>
        </a:defRPr>
      </a:pPr>
      <a:endParaRPr lang="de-DE"/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833361167784877"/>
          <c:y val="0.24224280635484949"/>
          <c:w val="0.54966935560952424"/>
          <c:h val="0.50705643817353629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explosion val="30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CB04-414C-9D69-9516ED185346}"/>
              </c:ext>
            </c:extLst>
          </c:dPt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CB04-414C-9D69-9516ED185346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CB04-414C-9D69-9516ED185346}"/>
              </c:ext>
            </c:extLst>
          </c:dPt>
          <c:dLbls>
            <c:dLbl>
              <c:idx val="0"/>
              <c:layout>
                <c:manualLayout>
                  <c:x val="-5.7849677881173941E-2"/>
                  <c:y val="-5.276409597736453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B04-414C-9D69-9516ED185346}"/>
                </c:ext>
              </c:extLst>
            </c:dLbl>
            <c:dLbl>
              <c:idx val="1"/>
              <c:layout>
                <c:manualLayout>
                  <c:x val="1.1175349301178051E-2"/>
                  <c:y val="-7.772414176202643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B04-414C-9D69-9516ED185346}"/>
                </c:ext>
              </c:extLst>
            </c:dLbl>
            <c:dLbl>
              <c:idx val="2"/>
              <c:layout>
                <c:manualLayout>
                  <c:x val="6.4967227967163102E-2"/>
                  <c:y val="-0.33490973225197201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B04-414C-9D69-9516ED1853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Tabelle1!$C$7:$E$7</c:f>
              <c:strCache>
                <c:ptCount val="3"/>
                <c:pt idx="0">
                  <c:v>erste Mal</c:v>
                </c:pt>
                <c:pt idx="1">
                  <c:v>zweimal-dreimal</c:v>
                </c:pt>
                <c:pt idx="2">
                  <c:v>mehr als dreimal</c:v>
                </c:pt>
              </c:strCache>
            </c:strRef>
          </c:cat>
          <c:val>
            <c:numRef>
              <c:f>Tabelle1!$C$10:$E$10</c:f>
              <c:numCache>
                <c:formatCode>0.00</c:formatCode>
                <c:ptCount val="3"/>
                <c:pt idx="0">
                  <c:v>16.968503937007874</c:v>
                </c:pt>
                <c:pt idx="1">
                  <c:v>17.755905511811022</c:v>
                </c:pt>
                <c:pt idx="2">
                  <c:v>65.275590551181097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B04-414C-9D69-9516ED1853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1646309377097337"/>
          <c:y val="0.69935340517720246"/>
          <c:w val="0.14111431268302116"/>
          <c:h val="0.2108143539606710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100"/>
          </a:pPr>
          <a:endParaRPr lang="de-DE"/>
        </a:p>
      </c:txPr>
    </c:legend>
    <c:plotVisOnly val="1"/>
    <c:dispBlanksAs val="zero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Narrow" panose="020B0606020202030204" pitchFamily="34" charset="0"/>
          <a:ea typeface="Arial"/>
          <a:cs typeface="Arial"/>
        </a:defRPr>
      </a:pPr>
      <a:endParaRPr lang="de-DE"/>
    </a:p>
  </c:txPr>
  <c:externalData r:id="rId2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0419827788174242E-2"/>
          <c:y val="0.22123236307076988"/>
          <c:w val="0.59292815058845305"/>
          <c:h val="0.60691867570269975"/>
        </c:manualLayout>
      </c:layout>
      <c:pie3D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explosion val="25"/>
          <c:dPt>
            <c:idx val="0"/>
            <c:bubble3D val="0"/>
            <c:spPr>
              <a:solidFill>
                <a:srgbClr val="9999FF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2226-418F-A325-35E165D67EAE}"/>
              </c:ext>
            </c:extLst>
          </c:dPt>
          <c:dPt>
            <c:idx val="1"/>
            <c:bubble3D val="0"/>
            <c:spPr>
              <a:solidFill>
                <a:srgbClr val="993366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2226-418F-A325-35E165D67EAE}"/>
              </c:ext>
            </c:extLst>
          </c:dPt>
          <c:dLbls>
            <c:dLbl>
              <c:idx val="0"/>
              <c:layout>
                <c:manualLayout>
                  <c:x val="3.0426943023165006E-2"/>
                  <c:y val="-0.4929668925674924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226-418F-A325-35E165D67EAE}"/>
                </c:ext>
              </c:extLst>
            </c:dLbl>
            <c:dLbl>
              <c:idx val="1"/>
              <c:layout>
                <c:manualLayout>
                  <c:x val="1.4466166412742711E-2"/>
                  <c:y val="-4.44924516377356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226-418F-A325-35E165D67E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Tabelle1!$C$7:$D$7</c:f>
              <c:strCache>
                <c:ptCount val="2"/>
                <c:pt idx="0">
                  <c:v>ja</c:v>
                </c:pt>
                <c:pt idx="1">
                  <c:v>nein</c:v>
                </c:pt>
              </c:strCache>
            </c:strRef>
          </c:cat>
          <c:val>
            <c:numRef>
              <c:f>Tabelle1!$C$10:$D$10</c:f>
              <c:numCache>
                <c:formatCode>0.00</c:formatCode>
                <c:ptCount val="2"/>
                <c:pt idx="0">
                  <c:v>81.338582677165348</c:v>
                </c:pt>
                <c:pt idx="1">
                  <c:v>18.661417322834644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226-418F-A325-35E165D67E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89074469900531328"/>
          <c:y val="0.71433923950198419"/>
          <c:w val="6.5855722702516648E-2"/>
          <c:h val="0.16640595489390067"/>
        </c:manualLayout>
      </c:layout>
      <c:overlay val="0"/>
      <c:spPr>
        <a:ln>
          <a:solidFill>
            <a:schemeClr val="tx1"/>
          </a:solidFill>
        </a:ln>
      </c:spPr>
      <c:txPr>
        <a:bodyPr/>
        <a:lstStyle/>
        <a:p>
          <a:pPr rtl="0">
            <a:defRPr sz="1100"/>
          </a:pPr>
          <a:endParaRPr lang="de-DE"/>
        </a:p>
      </c:txPr>
    </c:legend>
    <c:plotVisOnly val="1"/>
    <c:dispBlanksAs val="zero"/>
    <c:showDLblsOverMax val="0"/>
  </c:chart>
  <c:spPr>
    <a:ln w="6350">
      <a:solidFill>
        <a:sysClr val="windowText" lastClr="000000"/>
      </a:solidFill>
    </a:ln>
  </c:spPr>
  <c:txPr>
    <a:bodyPr/>
    <a:lstStyle/>
    <a:p>
      <a:pPr>
        <a:defRPr>
          <a:latin typeface="Arial Narrow" panose="020B0606020202030204" pitchFamily="34" charset="0"/>
          <a:cs typeface="Arial" pitchFamily="34" charset="0"/>
        </a:defRPr>
      </a:pPr>
      <a:endParaRPr lang="de-DE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999FF"/>
            </a:solidFill>
            <a:ln>
              <a:solidFill>
                <a:schemeClr val="tx1"/>
              </a:solidFill>
            </a:ln>
          </c:spPr>
          <c:invertIfNegative val="0"/>
          <c:cat>
            <c:numRef>
              <c:f>TWT!$A$2:$A$12</c:f>
              <c:numCache>
                <c:formatCode>General</c:formatCod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</c:numCache>
            </c:numRef>
          </c:cat>
          <c:val>
            <c:numRef>
              <c:f>TWT!$D$2:$D$12</c:f>
              <c:numCache>
                <c:formatCode>#,##0</c:formatCode>
                <c:ptCount val="11"/>
                <c:pt idx="0">
                  <c:v>1784166</c:v>
                </c:pt>
                <c:pt idx="1">
                  <c:v>1788843</c:v>
                </c:pt>
                <c:pt idx="2">
                  <c:v>1833670</c:v>
                </c:pt>
                <c:pt idx="3">
                  <c:v>1870783</c:v>
                </c:pt>
                <c:pt idx="4">
                  <c:v>1872803</c:v>
                </c:pt>
                <c:pt idx="5">
                  <c:v>1909980</c:v>
                </c:pt>
                <c:pt idx="6">
                  <c:v>1955385</c:v>
                </c:pt>
                <c:pt idx="7">
                  <c:v>1951420</c:v>
                </c:pt>
                <c:pt idx="8">
                  <c:v>2003427</c:v>
                </c:pt>
                <c:pt idx="9">
                  <c:v>2102930</c:v>
                </c:pt>
                <c:pt idx="10">
                  <c:v>2105898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E6-485F-88B9-EE44D23BCC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6924416"/>
        <c:axId val="96925952"/>
      </c:barChart>
      <c:catAx>
        <c:axId val="96924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6925952"/>
        <c:crosses val="autoZero"/>
        <c:auto val="1"/>
        <c:lblAlgn val="ctr"/>
        <c:lblOffset val="100"/>
        <c:noMultiLvlLbl val="0"/>
      </c:catAx>
      <c:valAx>
        <c:axId val="96925952"/>
        <c:scaling>
          <c:orientation val="minMax"/>
          <c:min val="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96924416"/>
        <c:crosses val="autoZero"/>
        <c:crossBetween val="between"/>
      </c:valAx>
      <c:spPr>
        <a:solidFill>
          <a:srgbClr val="C1C1C1"/>
        </a:solidFill>
      </c:spPr>
    </c:plotArea>
    <c:plotVisOnly val="1"/>
    <c:dispBlanksAs val="gap"/>
    <c:showDLblsOverMax val="0"/>
  </c:chart>
  <c:spPr>
    <a:ln w="6350">
      <a:solidFill>
        <a:schemeClr val="tx1"/>
      </a:solidFill>
    </a:ln>
  </c:spPr>
  <c:txPr>
    <a:bodyPr/>
    <a:lstStyle/>
    <a:p>
      <a:pPr>
        <a:defRPr sz="1100">
          <a:latin typeface="Arial Narrow" panose="020B0606020202030204" pitchFamily="34" charset="0"/>
        </a:defRPr>
      </a:pPr>
      <a:endParaRPr lang="de-DE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999FF"/>
            </a:solidFill>
            <a:ln>
              <a:solidFill>
                <a:schemeClr val="tx1"/>
              </a:solidFill>
            </a:ln>
          </c:spPr>
          <c:invertIfNegative val="0"/>
          <c:cat>
            <c:numRef>
              <c:f>TWT!$A$2:$A$12</c:f>
              <c:numCache>
                <c:formatCode>General</c:formatCod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</c:numCache>
            </c:numRef>
          </c:cat>
          <c:val>
            <c:numRef>
              <c:f>TWT!$E$2:$E$12</c:f>
              <c:numCache>
                <c:formatCode>#,##0</c:formatCode>
                <c:ptCount val="11"/>
                <c:pt idx="0">
                  <c:v>6515330</c:v>
                </c:pt>
                <c:pt idx="1">
                  <c:v>6499238</c:v>
                </c:pt>
                <c:pt idx="2">
                  <c:v>6402015</c:v>
                </c:pt>
                <c:pt idx="3">
                  <c:v>6437321</c:v>
                </c:pt>
                <c:pt idx="4">
                  <c:v>6484003</c:v>
                </c:pt>
                <c:pt idx="5">
                  <c:v>6515981</c:v>
                </c:pt>
                <c:pt idx="6">
                  <c:v>6596615</c:v>
                </c:pt>
                <c:pt idx="7">
                  <c:v>6609906</c:v>
                </c:pt>
                <c:pt idx="8">
                  <c:v>6695073</c:v>
                </c:pt>
                <c:pt idx="9">
                  <c:v>6866807</c:v>
                </c:pt>
                <c:pt idx="10">
                  <c:v>6887986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5D-4432-B332-2BEDC1C3C4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0419456"/>
        <c:axId val="100420992"/>
      </c:barChart>
      <c:catAx>
        <c:axId val="100419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0420992"/>
        <c:crosses val="autoZero"/>
        <c:auto val="1"/>
        <c:lblAlgn val="ctr"/>
        <c:lblOffset val="100"/>
        <c:noMultiLvlLbl val="0"/>
      </c:catAx>
      <c:valAx>
        <c:axId val="100420992"/>
        <c:scaling>
          <c:orientation val="minMax"/>
          <c:min val="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00419456"/>
        <c:crosses val="autoZero"/>
        <c:crossBetween val="between"/>
      </c:valAx>
      <c:spPr>
        <a:solidFill>
          <a:srgbClr val="C1C1C1"/>
        </a:solidFill>
      </c:spPr>
    </c:plotArea>
    <c:plotVisOnly val="1"/>
    <c:dispBlanksAs val="gap"/>
    <c:showDLblsOverMax val="0"/>
  </c:chart>
  <c:spPr>
    <a:ln w="6350">
      <a:solidFill>
        <a:schemeClr val="tx1"/>
      </a:solidFill>
    </a:ln>
  </c:spPr>
  <c:txPr>
    <a:bodyPr/>
    <a:lstStyle/>
    <a:p>
      <a:pPr>
        <a:defRPr sz="1100">
          <a:latin typeface="Arial Narrow" panose="020B0606020202030204" pitchFamily="34" charset="0"/>
        </a:defRPr>
      </a:pPr>
      <a:endParaRPr lang="de-DE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999FF"/>
            </a:solidFill>
            <a:ln>
              <a:solidFill>
                <a:schemeClr val="tx1"/>
              </a:solidFill>
            </a:ln>
          </c:spPr>
          <c:invertIfNegative val="0"/>
          <c:cat>
            <c:numRef>
              <c:f>Lippe!$A$2:$A$12</c:f>
              <c:numCache>
                <c:formatCode>General</c:formatCod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</c:numCache>
            </c:numRef>
          </c:cat>
          <c:val>
            <c:numRef>
              <c:f>Lippe!$D$2:$D$12</c:f>
              <c:numCache>
                <c:formatCode>#,##0</c:formatCode>
                <c:ptCount val="11"/>
                <c:pt idx="0">
                  <c:v>369396</c:v>
                </c:pt>
                <c:pt idx="1">
                  <c:v>376488</c:v>
                </c:pt>
                <c:pt idx="2">
                  <c:v>383663</c:v>
                </c:pt>
                <c:pt idx="3">
                  <c:v>373672</c:v>
                </c:pt>
                <c:pt idx="4">
                  <c:v>383737</c:v>
                </c:pt>
                <c:pt idx="5">
                  <c:v>385880</c:v>
                </c:pt>
                <c:pt idx="6">
                  <c:v>409855</c:v>
                </c:pt>
                <c:pt idx="7">
                  <c:v>403937</c:v>
                </c:pt>
                <c:pt idx="8">
                  <c:v>409287</c:v>
                </c:pt>
                <c:pt idx="9">
                  <c:v>419062</c:v>
                </c:pt>
                <c:pt idx="10">
                  <c:v>435237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07-4AEF-BE6D-0896B9D9D4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9963264"/>
        <c:axId val="99964800"/>
      </c:barChart>
      <c:catAx>
        <c:axId val="99963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9964800"/>
        <c:crosses val="autoZero"/>
        <c:auto val="1"/>
        <c:lblAlgn val="ctr"/>
        <c:lblOffset val="100"/>
        <c:noMultiLvlLbl val="0"/>
      </c:catAx>
      <c:valAx>
        <c:axId val="99964800"/>
        <c:scaling>
          <c:orientation val="minMax"/>
          <c:min val="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99963264"/>
        <c:crosses val="autoZero"/>
        <c:crossBetween val="between"/>
      </c:valAx>
      <c:spPr>
        <a:solidFill>
          <a:srgbClr val="C1C1C1"/>
        </a:solidFill>
      </c:spPr>
    </c:plotArea>
    <c:plotVisOnly val="1"/>
    <c:dispBlanksAs val="gap"/>
    <c:showDLblsOverMax val="0"/>
  </c:chart>
  <c:spPr>
    <a:ln w="6350">
      <a:solidFill>
        <a:schemeClr val="tx1"/>
      </a:solidFill>
    </a:ln>
  </c:spPr>
  <c:txPr>
    <a:bodyPr/>
    <a:lstStyle/>
    <a:p>
      <a:pPr>
        <a:defRPr sz="1100">
          <a:latin typeface="Arial Narrow" panose="020B0606020202030204" pitchFamily="34" charset="0"/>
        </a:defRPr>
      </a:pPr>
      <a:endParaRPr lang="de-DE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9142141202166778E-2"/>
          <c:y val="0.13110865932154112"/>
          <c:w val="0.87755920721840486"/>
          <c:h val="0.763862230437752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Tabelle1!$B$5</c:f>
              <c:strCache>
                <c:ptCount val="1"/>
                <c:pt idx="0">
                  <c:v>Lippe</c:v>
                </c:pt>
              </c:strCache>
            </c:strRef>
          </c:tx>
          <c:spPr>
            <a:solidFill>
              <a:srgbClr val="9999FF"/>
            </a:solidFill>
            <a:ln>
              <a:solidFill>
                <a:schemeClr val="tx1"/>
              </a:solidFill>
            </a:ln>
          </c:spPr>
          <c:invertIfNegative val="0"/>
          <c:cat>
            <c:numRef>
              <c:f>Tabelle1!$A$28:$A$38</c:f>
              <c:numCache>
                <c:formatCode>General</c:formatCod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</c:numCache>
            </c:numRef>
          </c:cat>
          <c:val>
            <c:numRef>
              <c:f>Tabelle1!$B$28:$B$38</c:f>
              <c:numCache>
                <c:formatCode>#,##0</c:formatCode>
                <c:ptCount val="11"/>
                <c:pt idx="0">
                  <c:v>369396</c:v>
                </c:pt>
                <c:pt idx="1">
                  <c:v>376488</c:v>
                </c:pt>
                <c:pt idx="2">
                  <c:v>383663</c:v>
                </c:pt>
                <c:pt idx="3">
                  <c:v>373672</c:v>
                </c:pt>
                <c:pt idx="4" formatCode="??\ ???\ ??0&quot; &quot;;;\–&quot; &quot;\ ">
                  <c:v>383737</c:v>
                </c:pt>
                <c:pt idx="5" formatCode="??\ ???\ ??0&quot; &quot;;;\–&quot; &quot;\ ">
                  <c:v>385880</c:v>
                </c:pt>
                <c:pt idx="6">
                  <c:v>409855</c:v>
                </c:pt>
                <c:pt idx="7">
                  <c:v>403937</c:v>
                </c:pt>
                <c:pt idx="8">
                  <c:v>409287</c:v>
                </c:pt>
                <c:pt idx="9">
                  <c:v>419062</c:v>
                </c:pt>
                <c:pt idx="10">
                  <c:v>435237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D1-4B27-8AFE-911FFDF63799}"/>
            </c:ext>
          </c:extLst>
        </c:ser>
        <c:ser>
          <c:idx val="1"/>
          <c:order val="1"/>
          <c:tx>
            <c:strRef>
              <c:f>Tabelle1!$C$5</c:f>
              <c:strCache>
                <c:ptCount val="1"/>
                <c:pt idx="0">
                  <c:v>Sanatorien und Kurkrankenhäuser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cat>
            <c:numRef>
              <c:f>Tabelle1!$A$28:$A$38</c:f>
              <c:numCache>
                <c:formatCode>General</c:formatCod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</c:numCache>
            </c:numRef>
          </c:cat>
          <c:val>
            <c:numRef>
              <c:f>Tabelle1!$C$28:$C$38</c:f>
              <c:numCache>
                <c:formatCode>#,##0</c:formatCode>
                <c:ptCount val="11"/>
                <c:pt idx="0">
                  <c:v>27721</c:v>
                </c:pt>
                <c:pt idx="1">
                  <c:v>27727</c:v>
                </c:pt>
                <c:pt idx="2">
                  <c:v>27040</c:v>
                </c:pt>
                <c:pt idx="3">
                  <c:v>26679</c:v>
                </c:pt>
                <c:pt idx="4">
                  <c:v>25862</c:v>
                </c:pt>
                <c:pt idx="5">
                  <c:v>25453</c:v>
                </c:pt>
                <c:pt idx="6">
                  <c:v>24963</c:v>
                </c:pt>
                <c:pt idx="7">
                  <c:v>23532</c:v>
                </c:pt>
                <c:pt idx="8">
                  <c:v>24934</c:v>
                </c:pt>
                <c:pt idx="9">
                  <c:v>24705</c:v>
                </c:pt>
                <c:pt idx="10">
                  <c:v>26726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D1-4B27-8AFE-911FFDF63799}"/>
            </c:ext>
          </c:extLst>
        </c:ser>
        <c:ser>
          <c:idx val="2"/>
          <c:order val="2"/>
          <c:tx>
            <c:strRef>
              <c:f>Tabelle1!$D$5</c:f>
              <c:strCache>
                <c:ptCount val="1"/>
                <c:pt idx="0">
                  <c:v>Lippe ohne Sanatorien etc.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cat>
            <c:numRef>
              <c:f>Tabelle1!$A$28:$A$38</c:f>
              <c:numCache>
                <c:formatCode>General</c:formatCod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</c:numCache>
            </c:numRef>
          </c:cat>
          <c:val>
            <c:numRef>
              <c:f>Tabelle1!$D$28:$D$38</c:f>
              <c:numCache>
                <c:formatCode>#,##0</c:formatCode>
                <c:ptCount val="11"/>
                <c:pt idx="0">
                  <c:v>341675</c:v>
                </c:pt>
                <c:pt idx="1">
                  <c:v>348761</c:v>
                </c:pt>
                <c:pt idx="2">
                  <c:v>356623</c:v>
                </c:pt>
                <c:pt idx="3">
                  <c:v>346993</c:v>
                </c:pt>
                <c:pt idx="4">
                  <c:v>357875</c:v>
                </c:pt>
                <c:pt idx="5">
                  <c:v>360427</c:v>
                </c:pt>
                <c:pt idx="6">
                  <c:v>384892</c:v>
                </c:pt>
                <c:pt idx="7">
                  <c:v>380405</c:v>
                </c:pt>
                <c:pt idx="8">
                  <c:v>384353</c:v>
                </c:pt>
                <c:pt idx="9">
                  <c:v>394357</c:v>
                </c:pt>
                <c:pt idx="10">
                  <c:v>408511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9D1-4B27-8AFE-911FFDF637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9808360"/>
        <c:axId val="1"/>
      </c:barChart>
      <c:catAx>
        <c:axId val="419808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de-DE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de-DE"/>
          </a:p>
        </c:txPr>
        <c:crossAx val="419808360"/>
        <c:crosses val="autoZero"/>
        <c:crossBetween val="between"/>
      </c:valAx>
      <c:spPr>
        <a:solidFill>
          <a:srgbClr val="C1C1C1"/>
        </a:solidFill>
      </c:spPr>
    </c:plotArea>
    <c:legend>
      <c:legendPos val="r"/>
      <c:layout>
        <c:manualLayout>
          <c:xMode val="edge"/>
          <c:yMode val="edge"/>
          <c:x val="3.0325020346116224E-2"/>
          <c:y val="4.6435147867731008E-2"/>
          <c:w val="0.94061501706858663"/>
          <c:h val="4.7870839674452451E-2"/>
        </c:manualLayout>
      </c:layout>
      <c:overlay val="0"/>
      <c:spPr>
        <a:ln>
          <a:solidFill>
            <a:schemeClr val="bg1"/>
          </a:solidFill>
        </a:ln>
      </c:spPr>
    </c:legend>
    <c:plotVisOnly val="1"/>
    <c:dispBlanksAs val="gap"/>
    <c:showDLblsOverMax val="0"/>
  </c:chart>
  <c:spPr>
    <a:ln w="6350">
      <a:solidFill>
        <a:schemeClr val="tx1"/>
      </a:solidFill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 Narrow"/>
          <a:ea typeface="Arial Narrow"/>
          <a:cs typeface="Arial Narrow"/>
        </a:defRPr>
      </a:pPr>
      <a:endParaRPr lang="de-DE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424E41-26CE-456C-8278-0367998F975A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D0764929-A267-4399-9189-9ADF9D4C6C67}">
      <dgm:prSet phldrT="[Text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e-DE" sz="1200" dirty="0" smtClean="0">
              <a:latin typeface="Arial Narrow" panose="020B0606020202030204" pitchFamily="34" charset="0"/>
            </a:rPr>
            <a:t>Zuwendungsgeber:</a:t>
          </a:r>
          <a:endParaRPr lang="de-DE" sz="1200" dirty="0">
            <a:latin typeface="Arial Narrow" panose="020B0606020202030204" pitchFamily="34" charset="0"/>
          </a:endParaRPr>
        </a:p>
      </dgm:t>
    </dgm:pt>
    <dgm:pt modelId="{C159C338-490B-4089-A051-0D3388C17981}" type="parTrans" cxnId="{FAFDBCFC-AB46-4914-BADC-4B8CC0C6AE8F}">
      <dgm:prSet/>
      <dgm:spPr/>
      <dgm:t>
        <a:bodyPr/>
        <a:lstStyle/>
        <a:p>
          <a:endParaRPr lang="de-DE" sz="1200">
            <a:latin typeface="Century Gothic" panose="020B0502020202020204" pitchFamily="34" charset="0"/>
          </a:endParaRPr>
        </a:p>
      </dgm:t>
    </dgm:pt>
    <dgm:pt modelId="{274B025A-0B15-469E-BB65-D0D571383B2C}" type="sibTrans" cxnId="{FAFDBCFC-AB46-4914-BADC-4B8CC0C6AE8F}">
      <dgm:prSet/>
      <dgm:spPr/>
      <dgm:t>
        <a:bodyPr/>
        <a:lstStyle/>
        <a:p>
          <a:endParaRPr lang="de-DE" sz="1200">
            <a:latin typeface="Century Gothic" panose="020B0502020202020204" pitchFamily="34" charset="0"/>
          </a:endParaRPr>
        </a:p>
      </dgm:t>
    </dgm:pt>
    <dgm:pt modelId="{01567280-085F-4C2E-9807-28DE5C2863D8}">
      <dgm:prSet phldrT="[Text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de-DE" sz="1200" dirty="0" smtClean="0">
              <a:latin typeface="Arial Narrow" panose="020B0606020202030204" pitchFamily="34" charset="0"/>
            </a:rPr>
            <a:t>Bund (40 %)  und Land NRW (40 %) </a:t>
          </a:r>
          <a:endParaRPr lang="de-DE" sz="1200" dirty="0">
            <a:latin typeface="Arial Narrow" panose="020B0606020202030204" pitchFamily="34" charset="0"/>
          </a:endParaRPr>
        </a:p>
      </dgm:t>
    </dgm:pt>
    <dgm:pt modelId="{808D2BEE-7ADA-468E-801F-30E19FD8CDAE}" type="parTrans" cxnId="{E8749389-526F-41BB-9D90-3A739BC7E665}">
      <dgm:prSet/>
      <dgm:spPr/>
      <dgm:t>
        <a:bodyPr/>
        <a:lstStyle/>
        <a:p>
          <a:endParaRPr lang="de-DE" sz="1200">
            <a:latin typeface="Century Gothic" panose="020B0502020202020204" pitchFamily="34" charset="0"/>
          </a:endParaRPr>
        </a:p>
      </dgm:t>
    </dgm:pt>
    <dgm:pt modelId="{A6E91608-17F8-4BD2-B4C2-822A319E2AB1}" type="sibTrans" cxnId="{E8749389-526F-41BB-9D90-3A739BC7E665}">
      <dgm:prSet/>
      <dgm:spPr/>
      <dgm:t>
        <a:bodyPr/>
        <a:lstStyle/>
        <a:p>
          <a:endParaRPr lang="de-DE" sz="1200">
            <a:latin typeface="Century Gothic" panose="020B0502020202020204" pitchFamily="34" charset="0"/>
          </a:endParaRPr>
        </a:p>
      </dgm:t>
    </dgm:pt>
    <dgm:pt modelId="{57096672-57B9-4DD4-B56C-E2BB99F60B7E}">
      <dgm:prSet phldrT="[Text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e-DE" sz="1200" dirty="0" smtClean="0">
              <a:latin typeface="Arial Narrow" panose="020B0606020202030204" pitchFamily="34" charset="0"/>
            </a:rPr>
            <a:t>Bewilligungsbehörde</a:t>
          </a:r>
          <a:r>
            <a:rPr lang="de-DE" sz="1050" dirty="0" smtClean="0">
              <a:latin typeface="Arial Narrow" panose="020B0606020202030204" pitchFamily="34" charset="0"/>
            </a:rPr>
            <a:t>:</a:t>
          </a:r>
          <a:endParaRPr lang="de-DE" sz="1050" dirty="0">
            <a:latin typeface="Arial Narrow" panose="020B0606020202030204" pitchFamily="34" charset="0"/>
          </a:endParaRPr>
        </a:p>
      </dgm:t>
    </dgm:pt>
    <dgm:pt modelId="{E598E4DA-5D28-41C2-A165-C423A0D3FFC3}" type="parTrans" cxnId="{5CC9EF80-519B-460B-BD72-27AE9D53D3F3}">
      <dgm:prSet/>
      <dgm:spPr/>
      <dgm:t>
        <a:bodyPr/>
        <a:lstStyle/>
        <a:p>
          <a:endParaRPr lang="de-DE" sz="1200">
            <a:latin typeface="Century Gothic" panose="020B0502020202020204" pitchFamily="34" charset="0"/>
          </a:endParaRPr>
        </a:p>
      </dgm:t>
    </dgm:pt>
    <dgm:pt modelId="{833C1A41-B0E9-4405-A269-27F61D1003B2}" type="sibTrans" cxnId="{5CC9EF80-519B-460B-BD72-27AE9D53D3F3}">
      <dgm:prSet/>
      <dgm:spPr/>
      <dgm:t>
        <a:bodyPr/>
        <a:lstStyle/>
        <a:p>
          <a:endParaRPr lang="de-DE" sz="1200">
            <a:latin typeface="Century Gothic" panose="020B0502020202020204" pitchFamily="34" charset="0"/>
          </a:endParaRPr>
        </a:p>
      </dgm:t>
    </dgm:pt>
    <dgm:pt modelId="{6061650E-AC36-4681-B122-726BDDF22869}">
      <dgm:prSet phldrT="[Text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de-DE" sz="1200" dirty="0" smtClean="0">
              <a:latin typeface="Arial Narrow" panose="020B0606020202030204" pitchFamily="34" charset="0"/>
            </a:rPr>
            <a:t>Bezirksregierung Detmold</a:t>
          </a:r>
          <a:endParaRPr lang="de-DE" sz="1200" dirty="0">
            <a:latin typeface="Arial Narrow" panose="020B0606020202030204" pitchFamily="34" charset="0"/>
          </a:endParaRPr>
        </a:p>
      </dgm:t>
    </dgm:pt>
    <dgm:pt modelId="{A1F00ED3-144F-4DA6-8F6F-47BF5785A6D9}" type="parTrans" cxnId="{A950AB45-6751-4CE2-9B50-BF29042A72D7}">
      <dgm:prSet/>
      <dgm:spPr/>
      <dgm:t>
        <a:bodyPr/>
        <a:lstStyle/>
        <a:p>
          <a:endParaRPr lang="de-DE" sz="1200">
            <a:latin typeface="Century Gothic" panose="020B0502020202020204" pitchFamily="34" charset="0"/>
          </a:endParaRPr>
        </a:p>
      </dgm:t>
    </dgm:pt>
    <dgm:pt modelId="{BE73FFC5-2590-417F-9A7F-5DF266D85DE9}" type="sibTrans" cxnId="{A950AB45-6751-4CE2-9B50-BF29042A72D7}">
      <dgm:prSet/>
      <dgm:spPr/>
      <dgm:t>
        <a:bodyPr/>
        <a:lstStyle/>
        <a:p>
          <a:endParaRPr lang="de-DE" sz="1200">
            <a:latin typeface="Century Gothic" panose="020B0502020202020204" pitchFamily="34" charset="0"/>
          </a:endParaRPr>
        </a:p>
      </dgm:t>
    </dgm:pt>
    <dgm:pt modelId="{75B93AB5-D9BF-4A12-96C7-ABD0D5D6DD56}">
      <dgm:prSet phldrT="[Text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e-DE" sz="1200" dirty="0" smtClean="0">
              <a:latin typeface="Arial Narrow" panose="020B0606020202030204" pitchFamily="34" charset="0"/>
            </a:rPr>
            <a:t>Zuwendungsempfänger</a:t>
          </a:r>
          <a:r>
            <a:rPr lang="de-DE" sz="1050" dirty="0" smtClean="0">
              <a:latin typeface="Arial Narrow" panose="020B0606020202030204" pitchFamily="34" charset="0"/>
            </a:rPr>
            <a:t>: </a:t>
          </a:r>
          <a:endParaRPr lang="de-DE" sz="1050" dirty="0">
            <a:latin typeface="Arial Narrow" panose="020B0606020202030204" pitchFamily="34" charset="0"/>
          </a:endParaRPr>
        </a:p>
      </dgm:t>
    </dgm:pt>
    <dgm:pt modelId="{28848CCD-4DAC-4C63-AEF6-CE91B285361F}" type="parTrans" cxnId="{171EBCA6-58FC-4EB0-AE6A-8645B82C9627}">
      <dgm:prSet/>
      <dgm:spPr/>
      <dgm:t>
        <a:bodyPr/>
        <a:lstStyle/>
        <a:p>
          <a:endParaRPr lang="de-DE" sz="1200">
            <a:latin typeface="Century Gothic" panose="020B0502020202020204" pitchFamily="34" charset="0"/>
          </a:endParaRPr>
        </a:p>
      </dgm:t>
    </dgm:pt>
    <dgm:pt modelId="{BF626063-18DE-4664-93B9-F544DDBD9CA6}" type="sibTrans" cxnId="{171EBCA6-58FC-4EB0-AE6A-8645B82C9627}">
      <dgm:prSet/>
      <dgm:spPr/>
      <dgm:t>
        <a:bodyPr/>
        <a:lstStyle/>
        <a:p>
          <a:endParaRPr lang="de-DE" sz="1200">
            <a:latin typeface="Century Gothic" panose="020B0502020202020204" pitchFamily="34" charset="0"/>
          </a:endParaRPr>
        </a:p>
      </dgm:t>
    </dgm:pt>
    <dgm:pt modelId="{A7EEEE59-9F42-486E-B50E-3809D5D3B49F}">
      <dgm:prSet phldrT="[Text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de-DE" sz="1200" dirty="0" smtClean="0">
              <a:latin typeface="Arial Narrow" panose="020B0606020202030204" pitchFamily="34" charset="0"/>
            </a:rPr>
            <a:t>LTM GmbH – Kreis Lippe </a:t>
          </a:r>
          <a:endParaRPr lang="de-DE" sz="1200" dirty="0">
            <a:latin typeface="Arial Narrow" panose="020B0606020202030204" pitchFamily="34" charset="0"/>
          </a:endParaRPr>
        </a:p>
      </dgm:t>
    </dgm:pt>
    <dgm:pt modelId="{2CC6D644-1FFB-4EA7-96A9-4A6219781E53}" type="parTrans" cxnId="{AECB7721-6666-4413-9154-5229A8E421ED}">
      <dgm:prSet/>
      <dgm:spPr/>
      <dgm:t>
        <a:bodyPr/>
        <a:lstStyle/>
        <a:p>
          <a:endParaRPr lang="de-DE" sz="1200">
            <a:latin typeface="Century Gothic" panose="020B0502020202020204" pitchFamily="34" charset="0"/>
          </a:endParaRPr>
        </a:p>
      </dgm:t>
    </dgm:pt>
    <dgm:pt modelId="{5C27E009-263C-4A3D-A9E5-699C43942600}" type="sibTrans" cxnId="{AECB7721-6666-4413-9154-5229A8E421ED}">
      <dgm:prSet/>
      <dgm:spPr/>
      <dgm:t>
        <a:bodyPr/>
        <a:lstStyle/>
        <a:p>
          <a:endParaRPr lang="de-DE" sz="1200">
            <a:latin typeface="Century Gothic" panose="020B0502020202020204" pitchFamily="34" charset="0"/>
          </a:endParaRPr>
        </a:p>
      </dgm:t>
    </dgm:pt>
    <dgm:pt modelId="{A0738391-DBE9-47DD-90A2-F4CE3BD51EC3}">
      <dgm:prSet phldrT="[Text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de-DE" sz="1200" dirty="0" smtClean="0">
              <a:latin typeface="Arial Narrow" panose="020B0606020202030204" pitchFamily="34" charset="0"/>
            </a:rPr>
            <a:t>TWV</a:t>
          </a:r>
          <a:endParaRPr lang="de-DE" sz="1200" dirty="0">
            <a:latin typeface="Arial Narrow" panose="020B0606020202030204" pitchFamily="34" charset="0"/>
          </a:endParaRPr>
        </a:p>
      </dgm:t>
    </dgm:pt>
    <dgm:pt modelId="{06CEDC41-1F65-4902-917D-AEB91A91E78C}" type="parTrans" cxnId="{BE343DEE-3CC5-4649-9D1F-5E0ED9CF1FBB}">
      <dgm:prSet/>
      <dgm:spPr/>
      <dgm:t>
        <a:bodyPr/>
        <a:lstStyle/>
        <a:p>
          <a:endParaRPr lang="de-DE"/>
        </a:p>
      </dgm:t>
    </dgm:pt>
    <dgm:pt modelId="{40FBA16A-C9C9-46A4-87F3-CFC02CF7D82C}" type="sibTrans" cxnId="{BE343DEE-3CC5-4649-9D1F-5E0ED9CF1FBB}">
      <dgm:prSet/>
      <dgm:spPr/>
      <dgm:t>
        <a:bodyPr/>
        <a:lstStyle/>
        <a:p>
          <a:endParaRPr lang="de-DE"/>
        </a:p>
      </dgm:t>
    </dgm:pt>
    <dgm:pt modelId="{43049C4D-0136-451B-8831-84CEF862DCC2}">
      <dgm:prSet phldrT="[Text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e-DE" sz="1050" dirty="0" smtClean="0">
              <a:latin typeface="Arial Narrow" panose="020B0606020202030204" pitchFamily="34" charset="0"/>
            </a:rPr>
            <a:t>Steuerungsgruppe</a:t>
          </a:r>
          <a:r>
            <a:rPr lang="de-DE" sz="1050" dirty="0" smtClean="0">
              <a:latin typeface="Century Gothic" panose="020B0502020202020204" pitchFamily="34" charset="0"/>
            </a:rPr>
            <a:t>:</a:t>
          </a:r>
          <a:endParaRPr lang="de-DE" sz="1050" dirty="0">
            <a:latin typeface="Century Gothic" panose="020B0502020202020204" pitchFamily="34" charset="0"/>
          </a:endParaRPr>
        </a:p>
      </dgm:t>
    </dgm:pt>
    <dgm:pt modelId="{DF9EB68E-2BE3-4BB2-B911-FB540A7086F9}" type="parTrans" cxnId="{AEB444CD-07DF-4CA2-90C1-FD18F65D6937}">
      <dgm:prSet/>
      <dgm:spPr/>
      <dgm:t>
        <a:bodyPr/>
        <a:lstStyle/>
        <a:p>
          <a:endParaRPr lang="de-DE"/>
        </a:p>
      </dgm:t>
    </dgm:pt>
    <dgm:pt modelId="{5514ECC3-987A-4243-86AA-0A54A5DC9997}" type="sibTrans" cxnId="{AEB444CD-07DF-4CA2-90C1-FD18F65D6937}">
      <dgm:prSet/>
      <dgm:spPr/>
      <dgm:t>
        <a:bodyPr/>
        <a:lstStyle/>
        <a:p>
          <a:endParaRPr lang="de-DE"/>
        </a:p>
      </dgm:t>
    </dgm:pt>
    <dgm:pt modelId="{440F7419-01B6-4A51-910B-22678F063884}">
      <dgm:prSet phldrT="[Text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de-DE" sz="1200" dirty="0" smtClean="0">
              <a:latin typeface="Arial Narrow" panose="020B0606020202030204" pitchFamily="34" charset="0"/>
            </a:rPr>
            <a:t>EGV</a:t>
          </a:r>
          <a:endParaRPr lang="de-DE" sz="1200" dirty="0">
            <a:latin typeface="Arial Narrow" panose="020B0606020202030204" pitchFamily="34" charset="0"/>
          </a:endParaRPr>
        </a:p>
      </dgm:t>
    </dgm:pt>
    <dgm:pt modelId="{FF47C431-AF9F-483E-A491-B6A4B0B0E932}" type="parTrans" cxnId="{79E6893E-FD3F-4754-95FB-8881FBFD6EB6}">
      <dgm:prSet/>
      <dgm:spPr/>
      <dgm:t>
        <a:bodyPr/>
        <a:lstStyle/>
        <a:p>
          <a:endParaRPr lang="de-DE"/>
        </a:p>
      </dgm:t>
    </dgm:pt>
    <dgm:pt modelId="{432B6961-83F0-4D63-A938-FB9AF9DE1A36}" type="sibTrans" cxnId="{79E6893E-FD3F-4754-95FB-8881FBFD6EB6}">
      <dgm:prSet/>
      <dgm:spPr/>
      <dgm:t>
        <a:bodyPr/>
        <a:lstStyle/>
        <a:p>
          <a:endParaRPr lang="de-DE"/>
        </a:p>
      </dgm:t>
    </dgm:pt>
    <dgm:pt modelId="{5B253F68-5643-4D8C-9680-0C95FC6167C6}">
      <dgm:prSet phldrT="[Text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de-DE" sz="1200" dirty="0" smtClean="0">
              <a:latin typeface="Arial Narrow" panose="020B0606020202030204" pitchFamily="34" charset="0"/>
            </a:rPr>
            <a:t>LHB</a:t>
          </a:r>
          <a:endParaRPr lang="de-DE" sz="1200" dirty="0">
            <a:latin typeface="Arial Narrow" panose="020B0606020202030204" pitchFamily="34" charset="0"/>
          </a:endParaRPr>
        </a:p>
      </dgm:t>
    </dgm:pt>
    <dgm:pt modelId="{F83D6F08-B1E6-4AF7-82AC-0C45A3E49292}" type="parTrans" cxnId="{141E89D2-F3F9-4023-9E43-77F71847FCF0}">
      <dgm:prSet/>
      <dgm:spPr/>
      <dgm:t>
        <a:bodyPr/>
        <a:lstStyle/>
        <a:p>
          <a:endParaRPr lang="de-DE"/>
        </a:p>
      </dgm:t>
    </dgm:pt>
    <dgm:pt modelId="{D6724DB0-0FE4-4E70-9707-4BF4A34AD255}" type="sibTrans" cxnId="{141E89D2-F3F9-4023-9E43-77F71847FCF0}">
      <dgm:prSet/>
      <dgm:spPr/>
      <dgm:t>
        <a:bodyPr/>
        <a:lstStyle/>
        <a:p>
          <a:endParaRPr lang="de-DE"/>
        </a:p>
      </dgm:t>
    </dgm:pt>
    <dgm:pt modelId="{78FD5448-9BC1-43FE-83AF-E1C5435C7C20}">
      <dgm:prSet phldrT="[Text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de-DE" sz="1200" dirty="0" smtClean="0">
              <a:latin typeface="Arial Narrow" panose="020B0606020202030204" pitchFamily="34" charset="0"/>
            </a:rPr>
            <a:t>LTM</a:t>
          </a:r>
          <a:endParaRPr lang="de-DE" sz="1200" dirty="0">
            <a:latin typeface="Arial Narrow" panose="020B0606020202030204" pitchFamily="34" charset="0"/>
          </a:endParaRPr>
        </a:p>
      </dgm:t>
    </dgm:pt>
    <dgm:pt modelId="{B18EFCE8-A72B-47CE-A199-BE3F6BFF7B47}" type="parTrans" cxnId="{84DAF433-AE0B-4E93-9377-A499130295D1}">
      <dgm:prSet/>
      <dgm:spPr/>
      <dgm:t>
        <a:bodyPr/>
        <a:lstStyle/>
        <a:p>
          <a:endParaRPr lang="de-DE"/>
        </a:p>
      </dgm:t>
    </dgm:pt>
    <dgm:pt modelId="{37F5E996-83B2-468F-A9AA-43A57256F579}" type="sibTrans" cxnId="{84DAF433-AE0B-4E93-9377-A499130295D1}">
      <dgm:prSet/>
      <dgm:spPr/>
      <dgm:t>
        <a:bodyPr/>
        <a:lstStyle/>
        <a:p>
          <a:endParaRPr lang="de-DE"/>
        </a:p>
      </dgm:t>
    </dgm:pt>
    <dgm:pt modelId="{E43B759F-4DDE-440F-B5F3-1B7915C46855}">
      <dgm:prSet phldrT="[Text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e-DE" sz="1200" dirty="0" smtClean="0">
              <a:latin typeface="Arial Narrow" panose="020B0606020202030204" pitchFamily="34" charset="0"/>
            </a:rPr>
            <a:t>Dienstleister / Wanderbeirat</a:t>
          </a:r>
          <a:endParaRPr lang="de-DE" sz="1200" dirty="0">
            <a:latin typeface="Arial Narrow" panose="020B0606020202030204" pitchFamily="34" charset="0"/>
          </a:endParaRPr>
        </a:p>
      </dgm:t>
    </dgm:pt>
    <dgm:pt modelId="{873CFF57-C54A-40B1-AD2B-482FC34073D3}" type="parTrans" cxnId="{4B5D0F6E-B0B4-4705-9DE0-646B5DB00FBD}">
      <dgm:prSet/>
      <dgm:spPr/>
      <dgm:t>
        <a:bodyPr/>
        <a:lstStyle/>
        <a:p>
          <a:endParaRPr lang="de-DE"/>
        </a:p>
      </dgm:t>
    </dgm:pt>
    <dgm:pt modelId="{1EF7FB7F-8F72-442B-B99D-F2D771D31094}" type="sibTrans" cxnId="{4B5D0F6E-B0B4-4705-9DE0-646B5DB00FBD}">
      <dgm:prSet/>
      <dgm:spPr/>
      <dgm:t>
        <a:bodyPr/>
        <a:lstStyle/>
        <a:p>
          <a:endParaRPr lang="de-DE"/>
        </a:p>
      </dgm:t>
    </dgm:pt>
    <dgm:pt modelId="{03DE2F36-BF01-4D87-AEFE-BEA508DAE65D}">
      <dgm:prSet phldrT="[Text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de-DE" sz="1200" dirty="0" smtClean="0">
              <a:latin typeface="Arial Narrow" panose="020B0606020202030204" pitchFamily="34" charset="0"/>
            </a:rPr>
            <a:t>n. n. </a:t>
          </a:r>
          <a:endParaRPr lang="de-DE" sz="1200" dirty="0">
            <a:latin typeface="Arial Narrow" panose="020B0606020202030204" pitchFamily="34" charset="0"/>
          </a:endParaRPr>
        </a:p>
      </dgm:t>
    </dgm:pt>
    <dgm:pt modelId="{E8014E96-25A2-4513-B408-A6B7447E8A87}" type="parTrans" cxnId="{8522BD0B-A0BD-40E0-9BFD-2DF8F0FBDAD2}">
      <dgm:prSet/>
      <dgm:spPr/>
      <dgm:t>
        <a:bodyPr/>
        <a:lstStyle/>
        <a:p>
          <a:endParaRPr lang="de-DE"/>
        </a:p>
      </dgm:t>
    </dgm:pt>
    <dgm:pt modelId="{1B9EF512-4D6B-4489-8510-CFB80712AFD3}" type="sibTrans" cxnId="{8522BD0B-A0BD-40E0-9BFD-2DF8F0FBDAD2}">
      <dgm:prSet/>
      <dgm:spPr/>
      <dgm:t>
        <a:bodyPr/>
        <a:lstStyle/>
        <a:p>
          <a:endParaRPr lang="de-DE"/>
        </a:p>
      </dgm:t>
    </dgm:pt>
    <dgm:pt modelId="{BA0D184F-4F86-42AF-92C1-6FD23D6D8245}">
      <dgm:prSet phldrT="[Text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e-DE" sz="1200" dirty="0" smtClean="0">
              <a:latin typeface="Arial Narrow" panose="020B0606020202030204" pitchFamily="34" charset="0"/>
            </a:rPr>
            <a:t>Begleitende Verbände und Institutionen </a:t>
          </a:r>
          <a:endParaRPr lang="de-DE" sz="1200" dirty="0">
            <a:latin typeface="Arial Narrow" panose="020B0606020202030204" pitchFamily="34" charset="0"/>
          </a:endParaRPr>
        </a:p>
      </dgm:t>
    </dgm:pt>
    <dgm:pt modelId="{58BAC3D1-52A1-419F-B5ED-7C986E9BD60D}" type="parTrans" cxnId="{AD003C44-C81C-4739-AAC1-68B8F877ED2C}">
      <dgm:prSet/>
      <dgm:spPr/>
      <dgm:t>
        <a:bodyPr/>
        <a:lstStyle/>
        <a:p>
          <a:endParaRPr lang="de-DE"/>
        </a:p>
      </dgm:t>
    </dgm:pt>
    <dgm:pt modelId="{663757B4-55E6-4A42-92C4-7D874F18BBC1}" type="sibTrans" cxnId="{AD003C44-C81C-4739-AAC1-68B8F877ED2C}">
      <dgm:prSet/>
      <dgm:spPr/>
      <dgm:t>
        <a:bodyPr/>
        <a:lstStyle/>
        <a:p>
          <a:endParaRPr lang="de-DE"/>
        </a:p>
      </dgm:t>
    </dgm:pt>
    <dgm:pt modelId="{42B88C59-7212-4348-94EE-E3EEA88EFAF1}">
      <dgm:prSet phldrT="[Text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de-DE" sz="1200" dirty="0" smtClean="0">
              <a:latin typeface="Arial Narrow" panose="020B0606020202030204" pitchFamily="34" charset="0"/>
            </a:rPr>
            <a:t>Lokale Vertreter</a:t>
          </a:r>
          <a:endParaRPr lang="de-DE" sz="1200" dirty="0">
            <a:latin typeface="Arial Narrow" panose="020B0606020202030204" pitchFamily="34" charset="0"/>
          </a:endParaRPr>
        </a:p>
      </dgm:t>
    </dgm:pt>
    <dgm:pt modelId="{7BA8A7B2-0F6F-4DCB-B35A-5C49AFC01EF4}" type="parTrans" cxnId="{2740FD96-F918-415E-9F54-99465FE84A28}">
      <dgm:prSet/>
      <dgm:spPr/>
      <dgm:t>
        <a:bodyPr/>
        <a:lstStyle/>
        <a:p>
          <a:endParaRPr lang="de-DE"/>
        </a:p>
      </dgm:t>
    </dgm:pt>
    <dgm:pt modelId="{0B2A594C-9CBD-4ACB-8700-22D603F34926}" type="sibTrans" cxnId="{2740FD96-F918-415E-9F54-99465FE84A28}">
      <dgm:prSet/>
      <dgm:spPr/>
      <dgm:t>
        <a:bodyPr/>
        <a:lstStyle/>
        <a:p>
          <a:endParaRPr lang="de-DE"/>
        </a:p>
      </dgm:t>
    </dgm:pt>
    <dgm:pt modelId="{38301E60-E6D5-4B9F-B5C7-36A763C6B3A1}">
      <dgm:prSet phldrT="[Text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de-DE" sz="1200" dirty="0" smtClean="0">
              <a:latin typeface="Arial Narrow" panose="020B0606020202030204" pitchFamily="34" charset="0"/>
            </a:rPr>
            <a:t>LHB</a:t>
          </a:r>
          <a:endParaRPr lang="de-DE" sz="1200" dirty="0">
            <a:latin typeface="Arial Narrow" panose="020B0606020202030204" pitchFamily="34" charset="0"/>
          </a:endParaRPr>
        </a:p>
      </dgm:t>
    </dgm:pt>
    <dgm:pt modelId="{FA75DB6C-B6A0-4ECF-B579-7066980AF28B}" type="parTrans" cxnId="{DCE1574A-F79F-4B35-8389-B377B91A2137}">
      <dgm:prSet/>
      <dgm:spPr/>
      <dgm:t>
        <a:bodyPr/>
        <a:lstStyle/>
        <a:p>
          <a:endParaRPr lang="de-DE"/>
        </a:p>
      </dgm:t>
    </dgm:pt>
    <dgm:pt modelId="{1B46385D-38CF-4A2C-8F4D-01C79718255D}" type="sibTrans" cxnId="{DCE1574A-F79F-4B35-8389-B377B91A2137}">
      <dgm:prSet/>
      <dgm:spPr/>
      <dgm:t>
        <a:bodyPr/>
        <a:lstStyle/>
        <a:p>
          <a:endParaRPr lang="de-DE"/>
        </a:p>
      </dgm:t>
    </dgm:pt>
    <dgm:pt modelId="{10C02E6A-CD83-4953-9A01-25D30A7C0691}">
      <dgm:prSet phldrT="[Text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de-DE" sz="1200" dirty="0" smtClean="0">
              <a:latin typeface="Arial Narrow" panose="020B0606020202030204" pitchFamily="34" charset="0"/>
            </a:rPr>
            <a:t>TWV</a:t>
          </a:r>
          <a:endParaRPr lang="de-DE" sz="1200" dirty="0">
            <a:latin typeface="Arial Narrow" panose="020B0606020202030204" pitchFamily="34" charset="0"/>
          </a:endParaRPr>
        </a:p>
      </dgm:t>
    </dgm:pt>
    <dgm:pt modelId="{1A31640F-5D11-4407-AC89-FBF060EA4389}" type="parTrans" cxnId="{03DEFD71-BF51-4646-B07C-2CE962D7D221}">
      <dgm:prSet/>
      <dgm:spPr/>
      <dgm:t>
        <a:bodyPr/>
        <a:lstStyle/>
        <a:p>
          <a:endParaRPr lang="de-DE"/>
        </a:p>
      </dgm:t>
    </dgm:pt>
    <dgm:pt modelId="{BC2A7ED5-A2CC-4121-A302-80C23AA957EE}" type="sibTrans" cxnId="{03DEFD71-BF51-4646-B07C-2CE962D7D221}">
      <dgm:prSet/>
      <dgm:spPr/>
      <dgm:t>
        <a:bodyPr/>
        <a:lstStyle/>
        <a:p>
          <a:endParaRPr lang="de-DE"/>
        </a:p>
      </dgm:t>
    </dgm:pt>
    <dgm:pt modelId="{83ACE76C-772A-44CB-BA84-0630E2232C19}">
      <dgm:prSet phldrT="[Text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de-DE" sz="1200" dirty="0" smtClean="0">
              <a:latin typeface="Arial Narrow" panose="020B0606020202030204" pitchFamily="34" charset="0"/>
            </a:rPr>
            <a:t>EGV</a:t>
          </a:r>
          <a:endParaRPr lang="de-DE" sz="1200" dirty="0">
            <a:latin typeface="Arial Narrow" panose="020B0606020202030204" pitchFamily="34" charset="0"/>
          </a:endParaRPr>
        </a:p>
      </dgm:t>
    </dgm:pt>
    <dgm:pt modelId="{64D17801-B72F-4350-BB69-CFB58B03F33D}" type="parTrans" cxnId="{956524C9-9556-4F44-A0B1-E3FFCEA7AAB3}">
      <dgm:prSet/>
      <dgm:spPr/>
      <dgm:t>
        <a:bodyPr/>
        <a:lstStyle/>
        <a:p>
          <a:endParaRPr lang="de-DE"/>
        </a:p>
      </dgm:t>
    </dgm:pt>
    <dgm:pt modelId="{84FB12A0-CDA7-422C-8936-8342E0C561E9}" type="sibTrans" cxnId="{956524C9-9556-4F44-A0B1-E3FFCEA7AAB3}">
      <dgm:prSet/>
      <dgm:spPr/>
      <dgm:t>
        <a:bodyPr/>
        <a:lstStyle/>
        <a:p>
          <a:endParaRPr lang="de-DE"/>
        </a:p>
      </dgm:t>
    </dgm:pt>
    <dgm:pt modelId="{A8416301-EE25-46FD-B8B9-7C03C6A5621A}">
      <dgm:prSet phldrT="[Text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de-DE" sz="1200" dirty="0" smtClean="0">
              <a:latin typeface="Arial Narrow" panose="020B0606020202030204" pitchFamily="34" charset="0"/>
            </a:rPr>
            <a:t>Touristiker</a:t>
          </a:r>
          <a:endParaRPr lang="de-DE" sz="1200" dirty="0">
            <a:latin typeface="Arial Narrow" panose="020B0606020202030204" pitchFamily="34" charset="0"/>
          </a:endParaRPr>
        </a:p>
      </dgm:t>
    </dgm:pt>
    <dgm:pt modelId="{44DB30CD-72ED-4827-8BE6-DD0B9E2D99CD}" type="parTrans" cxnId="{40C7263B-EB99-442B-9F6C-6B77F6B107A0}">
      <dgm:prSet/>
      <dgm:spPr/>
      <dgm:t>
        <a:bodyPr/>
        <a:lstStyle/>
        <a:p>
          <a:endParaRPr lang="de-DE"/>
        </a:p>
      </dgm:t>
    </dgm:pt>
    <dgm:pt modelId="{08E807C4-BBA0-4519-8642-58845E0ED051}" type="sibTrans" cxnId="{40C7263B-EB99-442B-9F6C-6B77F6B107A0}">
      <dgm:prSet/>
      <dgm:spPr/>
      <dgm:t>
        <a:bodyPr/>
        <a:lstStyle/>
        <a:p>
          <a:endParaRPr lang="de-DE"/>
        </a:p>
      </dgm:t>
    </dgm:pt>
    <dgm:pt modelId="{39F25D35-2A11-47C3-AB4D-1E57B50A3986}">
      <dgm:prSet phldrT="[Text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de-DE" sz="1200" dirty="0" smtClean="0">
              <a:latin typeface="Arial Narrow" panose="020B0606020202030204" pitchFamily="34" charset="0"/>
            </a:rPr>
            <a:t>Heimat-/ortsvereine</a:t>
          </a:r>
          <a:endParaRPr lang="de-DE" sz="1200" dirty="0">
            <a:latin typeface="Arial Narrow" panose="020B0606020202030204" pitchFamily="34" charset="0"/>
          </a:endParaRPr>
        </a:p>
      </dgm:t>
    </dgm:pt>
    <dgm:pt modelId="{BA20344B-42C3-4CAD-99ED-4E4B50BC7010}" type="parTrans" cxnId="{B1E2C20B-CFD2-45DA-BFDF-72405A9E60DF}">
      <dgm:prSet/>
      <dgm:spPr/>
      <dgm:t>
        <a:bodyPr/>
        <a:lstStyle/>
        <a:p>
          <a:endParaRPr lang="de-DE"/>
        </a:p>
      </dgm:t>
    </dgm:pt>
    <dgm:pt modelId="{69A6716B-C702-42AE-ACF7-226417547D0A}" type="sibTrans" cxnId="{B1E2C20B-CFD2-45DA-BFDF-72405A9E60DF}">
      <dgm:prSet/>
      <dgm:spPr/>
      <dgm:t>
        <a:bodyPr/>
        <a:lstStyle/>
        <a:p>
          <a:endParaRPr lang="de-DE"/>
        </a:p>
      </dgm:t>
    </dgm:pt>
    <dgm:pt modelId="{5685194A-FCB0-4417-8FA7-81EAD5F9F09F}">
      <dgm:prSet phldrT="[Text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de-DE" sz="1200" dirty="0" smtClean="0">
              <a:latin typeface="Arial Narrow" panose="020B0606020202030204" pitchFamily="34" charset="0"/>
            </a:rPr>
            <a:t>Naturpark </a:t>
          </a:r>
          <a:endParaRPr lang="de-DE" sz="1200" dirty="0">
            <a:latin typeface="Arial Narrow" panose="020B0606020202030204" pitchFamily="34" charset="0"/>
          </a:endParaRPr>
        </a:p>
      </dgm:t>
    </dgm:pt>
    <dgm:pt modelId="{323BAE75-FF1A-4838-9558-0A9624C628D3}" type="parTrans" cxnId="{BE3D833C-9760-4965-871C-5AA9F7F7A7AA}">
      <dgm:prSet/>
      <dgm:spPr/>
      <dgm:t>
        <a:bodyPr/>
        <a:lstStyle/>
        <a:p>
          <a:endParaRPr lang="de-DE"/>
        </a:p>
      </dgm:t>
    </dgm:pt>
    <dgm:pt modelId="{0E5D229A-534E-47A3-9633-E0786BF4F71E}" type="sibTrans" cxnId="{BE3D833C-9760-4965-871C-5AA9F7F7A7AA}">
      <dgm:prSet/>
      <dgm:spPr/>
      <dgm:t>
        <a:bodyPr/>
        <a:lstStyle/>
        <a:p>
          <a:endParaRPr lang="de-DE"/>
        </a:p>
      </dgm:t>
    </dgm:pt>
    <dgm:pt modelId="{FF94B99F-D866-4DEA-BC74-202F8CFC6881}">
      <dgm:prSet phldrT="[Text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de-DE" sz="1200" dirty="0" smtClean="0">
              <a:latin typeface="Arial Narrow" panose="020B0606020202030204" pitchFamily="34" charset="0"/>
            </a:rPr>
            <a:t>Landesverband</a:t>
          </a:r>
          <a:endParaRPr lang="de-DE" sz="1200" dirty="0">
            <a:latin typeface="Arial Narrow" panose="020B0606020202030204" pitchFamily="34" charset="0"/>
          </a:endParaRPr>
        </a:p>
      </dgm:t>
    </dgm:pt>
    <dgm:pt modelId="{1588B32B-6BDE-4631-88F7-D15ADCBBBC52}" type="parTrans" cxnId="{FF2D8CFC-787A-4A43-88FE-DF8B8609F30B}">
      <dgm:prSet/>
      <dgm:spPr/>
      <dgm:t>
        <a:bodyPr/>
        <a:lstStyle/>
        <a:p>
          <a:endParaRPr lang="de-DE"/>
        </a:p>
      </dgm:t>
    </dgm:pt>
    <dgm:pt modelId="{D6BE9368-F4D8-4359-9FE7-A8F91DFC5F81}" type="sibTrans" cxnId="{FF2D8CFC-787A-4A43-88FE-DF8B8609F30B}">
      <dgm:prSet/>
      <dgm:spPr/>
      <dgm:t>
        <a:bodyPr/>
        <a:lstStyle/>
        <a:p>
          <a:endParaRPr lang="de-DE"/>
        </a:p>
      </dgm:t>
    </dgm:pt>
    <dgm:pt modelId="{F2286E90-4B99-41D0-94E1-BCF870CF6202}" type="pres">
      <dgm:prSet presAssocID="{BE424E41-26CE-456C-8278-0367998F975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31E3D091-5E7F-4953-802D-3324B01B5A3C}" type="pres">
      <dgm:prSet presAssocID="{BA0D184F-4F86-42AF-92C1-6FD23D6D8245}" presName="boxAndChildren" presStyleCnt="0"/>
      <dgm:spPr/>
    </dgm:pt>
    <dgm:pt modelId="{1DA8BDAA-CD13-4567-A62D-D011D693BAC6}" type="pres">
      <dgm:prSet presAssocID="{BA0D184F-4F86-42AF-92C1-6FD23D6D8245}" presName="parentTextBox" presStyleLbl="node1" presStyleIdx="0" presStyleCnt="6"/>
      <dgm:spPr/>
      <dgm:t>
        <a:bodyPr/>
        <a:lstStyle/>
        <a:p>
          <a:endParaRPr lang="de-DE"/>
        </a:p>
      </dgm:t>
    </dgm:pt>
    <dgm:pt modelId="{C6D44649-E949-451C-9A5E-969339CA3E98}" type="pres">
      <dgm:prSet presAssocID="{BA0D184F-4F86-42AF-92C1-6FD23D6D8245}" presName="entireBox" presStyleLbl="node1" presStyleIdx="0" presStyleCnt="6"/>
      <dgm:spPr/>
      <dgm:t>
        <a:bodyPr/>
        <a:lstStyle/>
        <a:p>
          <a:endParaRPr lang="de-DE"/>
        </a:p>
      </dgm:t>
    </dgm:pt>
    <dgm:pt modelId="{F7C7E4FE-2778-467A-928C-9292DCABFC66}" type="pres">
      <dgm:prSet presAssocID="{BA0D184F-4F86-42AF-92C1-6FD23D6D8245}" presName="descendantBox" presStyleCnt="0"/>
      <dgm:spPr/>
    </dgm:pt>
    <dgm:pt modelId="{BF5548DE-4226-460A-B645-132E04F6A304}" type="pres">
      <dgm:prSet presAssocID="{42B88C59-7212-4348-94EE-E3EEA88EFAF1}" presName="childTextBox" presStyleLbl="fgAccFollowNode1" presStyleIdx="0" presStyleCnt="16" custScaleX="7710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DD6473E-D2A3-4BB7-B0C0-7CD11A0AC5EE}" type="pres">
      <dgm:prSet presAssocID="{38301E60-E6D5-4B9F-B5C7-36A763C6B3A1}" presName="childTextBox" presStyleLbl="fgAccFollowNode1" presStyleIdx="1" presStyleCnt="16" custScaleX="50605" custLinFactNeighborX="-1154" custLinFactNeighborY="16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10C1FF1-6E97-4CFE-80AE-4B40F8E8B6F4}" type="pres">
      <dgm:prSet presAssocID="{10C02E6A-CD83-4953-9A01-25D30A7C0691}" presName="childTextBox" presStyleLbl="fgAccFollowNode1" presStyleIdx="2" presStyleCnt="16" custScaleX="53897" custLinFactNeighborX="-1154" custLinFactNeighborY="16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0FDCC06-4FD1-4B57-9612-D8D978F0047B}" type="pres">
      <dgm:prSet presAssocID="{83ACE76C-772A-44CB-BA84-0630E2232C19}" presName="childTextBox" presStyleLbl="fgAccFollowNode1" presStyleIdx="3" presStyleCnt="16" custScaleX="62730" custLinFactNeighborX="-1154" custLinFactNeighborY="16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277A3A1-8357-4B81-A268-05C581DFE69D}" type="pres">
      <dgm:prSet presAssocID="{39F25D35-2A11-47C3-AB4D-1E57B50A3986}" presName="childTextBox" presStyleLbl="fgAccFollowNode1" presStyleIdx="4" presStyleCnt="16" custScaleX="8116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928D257-8CC4-4DD8-9B25-9337687ED454}" type="pres">
      <dgm:prSet presAssocID="{A8416301-EE25-46FD-B8B9-7C03C6A5621A}" presName="childTextBox" presStyleLbl="fgAccFollowNode1" presStyleIdx="5" presStyleCnt="16" custScaleX="7048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A8C55EA-ED4E-4A82-AA22-310684FA1979}" type="pres">
      <dgm:prSet presAssocID="{1EF7FB7F-8F72-442B-B99D-F2D771D31094}" presName="sp" presStyleCnt="0"/>
      <dgm:spPr/>
    </dgm:pt>
    <dgm:pt modelId="{21DE34F5-DEC9-4CEA-9559-94D967B6B726}" type="pres">
      <dgm:prSet presAssocID="{E43B759F-4DDE-440F-B5F3-1B7915C46855}" presName="arrowAndChildren" presStyleCnt="0"/>
      <dgm:spPr/>
    </dgm:pt>
    <dgm:pt modelId="{99C9B06F-0E25-4CBD-8129-AAB6064C6B37}" type="pres">
      <dgm:prSet presAssocID="{E43B759F-4DDE-440F-B5F3-1B7915C46855}" presName="parentTextArrow" presStyleLbl="node1" presStyleIdx="0" presStyleCnt="6"/>
      <dgm:spPr/>
      <dgm:t>
        <a:bodyPr/>
        <a:lstStyle/>
        <a:p>
          <a:endParaRPr lang="de-DE"/>
        </a:p>
      </dgm:t>
    </dgm:pt>
    <dgm:pt modelId="{BAB1150A-9EE8-4663-B004-C964B08C169A}" type="pres">
      <dgm:prSet presAssocID="{E43B759F-4DDE-440F-B5F3-1B7915C46855}" presName="arrow" presStyleLbl="node1" presStyleIdx="1" presStyleCnt="6"/>
      <dgm:spPr/>
      <dgm:t>
        <a:bodyPr/>
        <a:lstStyle/>
        <a:p>
          <a:endParaRPr lang="de-DE"/>
        </a:p>
      </dgm:t>
    </dgm:pt>
    <dgm:pt modelId="{97835C6E-E128-4A37-B915-AC17B40494F4}" type="pres">
      <dgm:prSet presAssocID="{E43B759F-4DDE-440F-B5F3-1B7915C46855}" presName="descendantArrow" presStyleCnt="0"/>
      <dgm:spPr/>
    </dgm:pt>
    <dgm:pt modelId="{4F402C38-CD28-478D-A2B3-50605D993C99}" type="pres">
      <dgm:prSet presAssocID="{03DE2F36-BF01-4D87-AEFE-BEA508DAE65D}" presName="childTextArrow" presStyleLbl="fgAccFollowNode1" presStyleIdx="6" presStyleCnt="1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26ADE42-B410-4C01-BF65-E8648DE09143}" type="pres">
      <dgm:prSet presAssocID="{5514ECC3-987A-4243-86AA-0A54A5DC9997}" presName="sp" presStyleCnt="0"/>
      <dgm:spPr/>
    </dgm:pt>
    <dgm:pt modelId="{03BE56D2-C35F-4B8C-BBA2-DAA9FA8947CB}" type="pres">
      <dgm:prSet presAssocID="{43049C4D-0136-451B-8831-84CEF862DCC2}" presName="arrowAndChildren" presStyleCnt="0"/>
      <dgm:spPr/>
    </dgm:pt>
    <dgm:pt modelId="{57E0A0AA-C19F-445B-87EB-50AAC178C6F4}" type="pres">
      <dgm:prSet presAssocID="{43049C4D-0136-451B-8831-84CEF862DCC2}" presName="parentTextArrow" presStyleLbl="node1" presStyleIdx="1" presStyleCnt="6"/>
      <dgm:spPr/>
      <dgm:t>
        <a:bodyPr/>
        <a:lstStyle/>
        <a:p>
          <a:endParaRPr lang="de-DE"/>
        </a:p>
      </dgm:t>
    </dgm:pt>
    <dgm:pt modelId="{B8D5722E-CC51-40EE-8132-CC6D85C98FCE}" type="pres">
      <dgm:prSet presAssocID="{43049C4D-0136-451B-8831-84CEF862DCC2}" presName="arrow" presStyleLbl="node1" presStyleIdx="2" presStyleCnt="6"/>
      <dgm:spPr/>
      <dgm:t>
        <a:bodyPr/>
        <a:lstStyle/>
        <a:p>
          <a:endParaRPr lang="de-DE"/>
        </a:p>
      </dgm:t>
    </dgm:pt>
    <dgm:pt modelId="{2D969FDA-BA5A-4207-92F6-B3AA3C522671}" type="pres">
      <dgm:prSet presAssocID="{43049C4D-0136-451B-8831-84CEF862DCC2}" presName="descendantArrow" presStyleCnt="0"/>
      <dgm:spPr/>
    </dgm:pt>
    <dgm:pt modelId="{7CCD7293-A23C-4401-ADA5-70573AC835B4}" type="pres">
      <dgm:prSet presAssocID="{440F7419-01B6-4A51-910B-22678F063884}" presName="childTextArrow" presStyleLbl="fgAccFollowNode1" presStyleIdx="7" presStyleCnt="1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A3BD68B-05B3-4E1E-B24B-B31C7622C1C4}" type="pres">
      <dgm:prSet presAssocID="{5B253F68-5643-4D8C-9680-0C95FC6167C6}" presName="childTextArrow" presStyleLbl="fgAccFollowNode1" presStyleIdx="8" presStyleCnt="1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FBB6269-4B9F-4415-8A16-9D80E957DF8E}" type="pres">
      <dgm:prSet presAssocID="{78FD5448-9BC1-43FE-83AF-E1C5435C7C20}" presName="childTextArrow" presStyleLbl="fgAccFollowNode1" presStyleIdx="9" presStyleCnt="1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41FE0A1-FAF6-458D-8C25-CCC2EB46A326}" type="pres">
      <dgm:prSet presAssocID="{FF94B99F-D866-4DEA-BC74-202F8CFC6881}" presName="childTextArrow" presStyleLbl="fgAccFollowNode1" presStyleIdx="10" presStyleCnt="1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F761640-92D0-48A3-830A-E1DDF5ADB896}" type="pres">
      <dgm:prSet presAssocID="{5685194A-FCB0-4417-8FA7-81EAD5F9F09F}" presName="childTextArrow" presStyleLbl="fgAccFollowNode1" presStyleIdx="11" presStyleCnt="1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9164937-9702-4FB2-8F99-D21A4042C59B}" type="pres">
      <dgm:prSet presAssocID="{A0738391-DBE9-47DD-90A2-F4CE3BD51EC3}" presName="childTextArrow" presStyleLbl="fgAccFollowNode1" presStyleIdx="12" presStyleCnt="1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F4081DC-CA35-424E-AF3E-1E574FAC5BD6}" type="pres">
      <dgm:prSet presAssocID="{BF626063-18DE-4664-93B9-F544DDBD9CA6}" presName="sp" presStyleCnt="0"/>
      <dgm:spPr/>
    </dgm:pt>
    <dgm:pt modelId="{5CBE5235-96B5-4DC1-8963-13DE92FE6B58}" type="pres">
      <dgm:prSet presAssocID="{75B93AB5-D9BF-4A12-96C7-ABD0D5D6DD56}" presName="arrowAndChildren" presStyleCnt="0"/>
      <dgm:spPr/>
    </dgm:pt>
    <dgm:pt modelId="{2D30CA9C-AC31-40FF-89EC-B465A2A85E27}" type="pres">
      <dgm:prSet presAssocID="{75B93AB5-D9BF-4A12-96C7-ABD0D5D6DD56}" presName="parentTextArrow" presStyleLbl="node1" presStyleIdx="2" presStyleCnt="6"/>
      <dgm:spPr/>
      <dgm:t>
        <a:bodyPr/>
        <a:lstStyle/>
        <a:p>
          <a:endParaRPr lang="de-DE"/>
        </a:p>
      </dgm:t>
    </dgm:pt>
    <dgm:pt modelId="{26C26746-79ED-4AE9-A3FC-9F8F1D7F9D9C}" type="pres">
      <dgm:prSet presAssocID="{75B93AB5-D9BF-4A12-96C7-ABD0D5D6DD56}" presName="arrow" presStyleLbl="node1" presStyleIdx="3" presStyleCnt="6"/>
      <dgm:spPr/>
      <dgm:t>
        <a:bodyPr/>
        <a:lstStyle/>
        <a:p>
          <a:endParaRPr lang="de-DE"/>
        </a:p>
      </dgm:t>
    </dgm:pt>
    <dgm:pt modelId="{E05D3019-74E4-4B59-9A2C-401134E27BC8}" type="pres">
      <dgm:prSet presAssocID="{75B93AB5-D9BF-4A12-96C7-ABD0D5D6DD56}" presName="descendantArrow" presStyleCnt="0"/>
      <dgm:spPr/>
    </dgm:pt>
    <dgm:pt modelId="{756C646F-A620-46D1-A5A1-109F9D3E570F}" type="pres">
      <dgm:prSet presAssocID="{A7EEEE59-9F42-486E-B50E-3809D5D3B49F}" presName="childTextArrow" presStyleLbl="fgAccFollowNode1" presStyleIdx="13" presStyleCnt="16" custScaleX="106608" custLinFactNeighborX="-26" custLinFactNeighborY="949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5170228-EA68-4EF2-AA4A-2FF77B177BE7}" type="pres">
      <dgm:prSet presAssocID="{833C1A41-B0E9-4405-A269-27F61D1003B2}" presName="sp" presStyleCnt="0"/>
      <dgm:spPr/>
    </dgm:pt>
    <dgm:pt modelId="{F99BAAD6-F9A7-436C-86C7-D89AF34F4134}" type="pres">
      <dgm:prSet presAssocID="{57096672-57B9-4DD4-B56C-E2BB99F60B7E}" presName="arrowAndChildren" presStyleCnt="0"/>
      <dgm:spPr/>
    </dgm:pt>
    <dgm:pt modelId="{1707D0AA-91D2-42B2-A4C9-73C07FC7A04B}" type="pres">
      <dgm:prSet presAssocID="{57096672-57B9-4DD4-B56C-E2BB99F60B7E}" presName="parentTextArrow" presStyleLbl="node1" presStyleIdx="3" presStyleCnt="6"/>
      <dgm:spPr/>
      <dgm:t>
        <a:bodyPr/>
        <a:lstStyle/>
        <a:p>
          <a:endParaRPr lang="de-DE"/>
        </a:p>
      </dgm:t>
    </dgm:pt>
    <dgm:pt modelId="{CD521AEA-5F2B-4C6A-A704-DE4A8F7EC1B1}" type="pres">
      <dgm:prSet presAssocID="{57096672-57B9-4DD4-B56C-E2BB99F60B7E}" presName="arrow" presStyleLbl="node1" presStyleIdx="4" presStyleCnt="6"/>
      <dgm:spPr/>
      <dgm:t>
        <a:bodyPr/>
        <a:lstStyle/>
        <a:p>
          <a:endParaRPr lang="de-DE"/>
        </a:p>
      </dgm:t>
    </dgm:pt>
    <dgm:pt modelId="{859CF435-991B-4DD4-A568-B40331E2A447}" type="pres">
      <dgm:prSet presAssocID="{57096672-57B9-4DD4-B56C-E2BB99F60B7E}" presName="descendantArrow" presStyleCnt="0"/>
      <dgm:spPr/>
    </dgm:pt>
    <dgm:pt modelId="{91AB9081-2E55-4DE1-8C29-6183231DDE54}" type="pres">
      <dgm:prSet presAssocID="{6061650E-AC36-4681-B122-726BDDF22869}" presName="childTextArrow" presStyleLbl="fgAccFollowNode1" presStyleIdx="14" presStyleCnt="16" custLinFactNeighborX="793" custLinFactNeighborY="949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25FFA72-5682-4D4E-B8DB-54341913A7A8}" type="pres">
      <dgm:prSet presAssocID="{274B025A-0B15-469E-BB65-D0D571383B2C}" presName="sp" presStyleCnt="0"/>
      <dgm:spPr/>
    </dgm:pt>
    <dgm:pt modelId="{1C37EA9F-ECB9-46E6-B9E9-733A170C649C}" type="pres">
      <dgm:prSet presAssocID="{D0764929-A267-4399-9189-9ADF9D4C6C67}" presName="arrowAndChildren" presStyleCnt="0"/>
      <dgm:spPr/>
    </dgm:pt>
    <dgm:pt modelId="{177DD787-50F9-4378-B551-3DE84834E6EA}" type="pres">
      <dgm:prSet presAssocID="{D0764929-A267-4399-9189-9ADF9D4C6C67}" presName="parentTextArrow" presStyleLbl="node1" presStyleIdx="4" presStyleCnt="6"/>
      <dgm:spPr/>
      <dgm:t>
        <a:bodyPr/>
        <a:lstStyle/>
        <a:p>
          <a:endParaRPr lang="de-DE"/>
        </a:p>
      </dgm:t>
    </dgm:pt>
    <dgm:pt modelId="{24180935-2B04-42BA-9751-E071D9A3341D}" type="pres">
      <dgm:prSet presAssocID="{D0764929-A267-4399-9189-9ADF9D4C6C67}" presName="arrow" presStyleLbl="node1" presStyleIdx="5" presStyleCnt="6"/>
      <dgm:spPr/>
      <dgm:t>
        <a:bodyPr/>
        <a:lstStyle/>
        <a:p>
          <a:endParaRPr lang="de-DE"/>
        </a:p>
      </dgm:t>
    </dgm:pt>
    <dgm:pt modelId="{65BEBB4B-20F9-4FBC-B1D6-055586B123A0}" type="pres">
      <dgm:prSet presAssocID="{D0764929-A267-4399-9189-9ADF9D4C6C67}" presName="descendantArrow" presStyleCnt="0"/>
      <dgm:spPr/>
    </dgm:pt>
    <dgm:pt modelId="{94E89B13-8974-49F4-84D8-F9BE33FB4359}" type="pres">
      <dgm:prSet presAssocID="{01567280-085F-4C2E-9807-28DE5C2863D8}" presName="childTextArrow" presStyleLbl="fgAccFollowNode1" presStyleIdx="15" presStyleCnt="1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F47D524E-2E5E-4767-AEFF-6CE94B9C8751}" type="presOf" srcId="{6061650E-AC36-4681-B122-726BDDF22869}" destId="{91AB9081-2E55-4DE1-8C29-6183231DDE54}" srcOrd="0" destOrd="0" presId="urn:microsoft.com/office/officeart/2005/8/layout/process4"/>
    <dgm:cxn modelId="{6800EA96-A032-421A-9D9E-17217527A460}" type="presOf" srcId="{FF94B99F-D866-4DEA-BC74-202F8CFC6881}" destId="{B41FE0A1-FAF6-458D-8C25-CCC2EB46A326}" srcOrd="0" destOrd="0" presId="urn:microsoft.com/office/officeart/2005/8/layout/process4"/>
    <dgm:cxn modelId="{ADA7033B-ABA6-4E6A-BEFB-2D474BBA36EB}" type="presOf" srcId="{83ACE76C-772A-44CB-BA84-0630E2232C19}" destId="{40FDCC06-4FD1-4B57-9612-D8D978F0047B}" srcOrd="0" destOrd="0" presId="urn:microsoft.com/office/officeart/2005/8/layout/process4"/>
    <dgm:cxn modelId="{FF2D8CFC-787A-4A43-88FE-DF8B8609F30B}" srcId="{43049C4D-0136-451B-8831-84CEF862DCC2}" destId="{FF94B99F-D866-4DEA-BC74-202F8CFC6881}" srcOrd="3" destOrd="0" parTransId="{1588B32B-6BDE-4631-88F7-D15ADCBBBC52}" sibTransId="{D6BE9368-F4D8-4359-9FE7-A8F91DFC5F81}"/>
    <dgm:cxn modelId="{B888B082-CDD5-4081-8781-D44350753640}" type="presOf" srcId="{5B253F68-5643-4D8C-9680-0C95FC6167C6}" destId="{7A3BD68B-05B3-4E1E-B24B-B31C7622C1C4}" srcOrd="0" destOrd="0" presId="urn:microsoft.com/office/officeart/2005/8/layout/process4"/>
    <dgm:cxn modelId="{DDDDAA0E-F85D-4692-8616-B8A82FBC4E1B}" type="presOf" srcId="{10C02E6A-CD83-4953-9A01-25D30A7C0691}" destId="{A10C1FF1-6E97-4CFE-80AE-4B40F8E8B6F4}" srcOrd="0" destOrd="0" presId="urn:microsoft.com/office/officeart/2005/8/layout/process4"/>
    <dgm:cxn modelId="{A950AB45-6751-4CE2-9B50-BF29042A72D7}" srcId="{57096672-57B9-4DD4-B56C-E2BB99F60B7E}" destId="{6061650E-AC36-4681-B122-726BDDF22869}" srcOrd="0" destOrd="0" parTransId="{A1F00ED3-144F-4DA6-8F6F-47BF5785A6D9}" sibTransId="{BE73FFC5-2590-417F-9A7F-5DF266D85DE9}"/>
    <dgm:cxn modelId="{572C38D6-83EA-4D07-B8DA-0CEFB1BD9728}" type="presOf" srcId="{43049C4D-0136-451B-8831-84CEF862DCC2}" destId="{57E0A0AA-C19F-445B-87EB-50AAC178C6F4}" srcOrd="0" destOrd="0" presId="urn:microsoft.com/office/officeart/2005/8/layout/process4"/>
    <dgm:cxn modelId="{36E327FC-E477-4E98-8362-0C7665101CCC}" type="presOf" srcId="{57096672-57B9-4DD4-B56C-E2BB99F60B7E}" destId="{CD521AEA-5F2B-4C6A-A704-DE4A8F7EC1B1}" srcOrd="1" destOrd="0" presId="urn:microsoft.com/office/officeart/2005/8/layout/process4"/>
    <dgm:cxn modelId="{23A168BC-91F7-4D9A-B9BB-F7461E97519A}" type="presOf" srcId="{A7EEEE59-9F42-486E-B50E-3809D5D3B49F}" destId="{756C646F-A620-46D1-A5A1-109F9D3E570F}" srcOrd="0" destOrd="0" presId="urn:microsoft.com/office/officeart/2005/8/layout/process4"/>
    <dgm:cxn modelId="{0B93D7C8-4E15-485C-83BE-1CF25143770D}" type="presOf" srcId="{5685194A-FCB0-4417-8FA7-81EAD5F9F09F}" destId="{7F761640-92D0-48A3-830A-E1DDF5ADB896}" srcOrd="0" destOrd="0" presId="urn:microsoft.com/office/officeart/2005/8/layout/process4"/>
    <dgm:cxn modelId="{AECB7721-6666-4413-9154-5229A8E421ED}" srcId="{75B93AB5-D9BF-4A12-96C7-ABD0D5D6DD56}" destId="{A7EEEE59-9F42-486E-B50E-3809D5D3B49F}" srcOrd="0" destOrd="0" parTransId="{2CC6D644-1FFB-4EA7-96A9-4A6219781E53}" sibTransId="{5C27E009-263C-4A3D-A9E5-699C43942600}"/>
    <dgm:cxn modelId="{6CD4B1FB-7B00-4428-9C21-EA29EAB48CFF}" type="presOf" srcId="{42B88C59-7212-4348-94EE-E3EEA88EFAF1}" destId="{BF5548DE-4226-460A-B645-132E04F6A304}" srcOrd="0" destOrd="0" presId="urn:microsoft.com/office/officeart/2005/8/layout/process4"/>
    <dgm:cxn modelId="{74C1FD9E-1FBA-44B0-9913-292F083684F2}" type="presOf" srcId="{75B93AB5-D9BF-4A12-96C7-ABD0D5D6DD56}" destId="{26C26746-79ED-4AE9-A3FC-9F8F1D7F9D9C}" srcOrd="1" destOrd="0" presId="urn:microsoft.com/office/officeart/2005/8/layout/process4"/>
    <dgm:cxn modelId="{AD003C44-C81C-4739-AAC1-68B8F877ED2C}" srcId="{BE424E41-26CE-456C-8278-0367998F975A}" destId="{BA0D184F-4F86-42AF-92C1-6FD23D6D8245}" srcOrd="5" destOrd="0" parTransId="{58BAC3D1-52A1-419F-B5ED-7C986E9BD60D}" sibTransId="{663757B4-55E6-4A42-92C4-7D874F18BBC1}"/>
    <dgm:cxn modelId="{514D01EE-5497-486E-8F00-A3C6D79D7E76}" type="presOf" srcId="{78FD5448-9BC1-43FE-83AF-E1C5435C7C20}" destId="{2FBB6269-4B9F-4415-8A16-9D80E957DF8E}" srcOrd="0" destOrd="0" presId="urn:microsoft.com/office/officeart/2005/8/layout/process4"/>
    <dgm:cxn modelId="{29D9652B-BAE2-4F29-BBD8-03E84F5AC5C5}" type="presOf" srcId="{03DE2F36-BF01-4D87-AEFE-BEA508DAE65D}" destId="{4F402C38-CD28-478D-A2B3-50605D993C99}" srcOrd="0" destOrd="0" presId="urn:microsoft.com/office/officeart/2005/8/layout/process4"/>
    <dgm:cxn modelId="{956524C9-9556-4F44-A0B1-E3FFCEA7AAB3}" srcId="{BA0D184F-4F86-42AF-92C1-6FD23D6D8245}" destId="{83ACE76C-772A-44CB-BA84-0630E2232C19}" srcOrd="3" destOrd="0" parTransId="{64D17801-B72F-4350-BB69-CFB58B03F33D}" sibTransId="{84FB12A0-CDA7-422C-8936-8342E0C561E9}"/>
    <dgm:cxn modelId="{9BD6C878-A67E-4064-9CF2-DE185B9F367A}" type="presOf" srcId="{E43B759F-4DDE-440F-B5F3-1B7915C46855}" destId="{99C9B06F-0E25-4CBD-8129-AAB6064C6B37}" srcOrd="0" destOrd="0" presId="urn:microsoft.com/office/officeart/2005/8/layout/process4"/>
    <dgm:cxn modelId="{171EBCA6-58FC-4EB0-AE6A-8645B82C9627}" srcId="{BE424E41-26CE-456C-8278-0367998F975A}" destId="{75B93AB5-D9BF-4A12-96C7-ABD0D5D6DD56}" srcOrd="2" destOrd="0" parTransId="{28848CCD-4DAC-4C63-AEF6-CE91B285361F}" sibTransId="{BF626063-18DE-4664-93B9-F544DDBD9CA6}"/>
    <dgm:cxn modelId="{B576692B-8E03-44A2-BC36-C80B13FAB1DB}" type="presOf" srcId="{57096672-57B9-4DD4-B56C-E2BB99F60B7E}" destId="{1707D0AA-91D2-42B2-A4C9-73C07FC7A04B}" srcOrd="0" destOrd="0" presId="urn:microsoft.com/office/officeart/2005/8/layout/process4"/>
    <dgm:cxn modelId="{84DAF433-AE0B-4E93-9377-A499130295D1}" srcId="{43049C4D-0136-451B-8831-84CEF862DCC2}" destId="{78FD5448-9BC1-43FE-83AF-E1C5435C7C20}" srcOrd="2" destOrd="0" parTransId="{B18EFCE8-A72B-47CE-A199-BE3F6BFF7B47}" sibTransId="{37F5E996-83B2-468F-A9AA-43A57256F579}"/>
    <dgm:cxn modelId="{3802F663-FE17-40A9-94C2-2029733B9985}" type="presOf" srcId="{440F7419-01B6-4A51-910B-22678F063884}" destId="{7CCD7293-A23C-4401-ADA5-70573AC835B4}" srcOrd="0" destOrd="0" presId="urn:microsoft.com/office/officeart/2005/8/layout/process4"/>
    <dgm:cxn modelId="{03DEFD71-BF51-4646-B07C-2CE962D7D221}" srcId="{BA0D184F-4F86-42AF-92C1-6FD23D6D8245}" destId="{10C02E6A-CD83-4953-9A01-25D30A7C0691}" srcOrd="2" destOrd="0" parTransId="{1A31640F-5D11-4407-AC89-FBF060EA4389}" sibTransId="{BC2A7ED5-A2CC-4121-A302-80C23AA957EE}"/>
    <dgm:cxn modelId="{12D10038-4C0B-4EA1-8499-E1AD4CA47995}" type="presOf" srcId="{01567280-085F-4C2E-9807-28DE5C2863D8}" destId="{94E89B13-8974-49F4-84D8-F9BE33FB4359}" srcOrd="0" destOrd="0" presId="urn:microsoft.com/office/officeart/2005/8/layout/process4"/>
    <dgm:cxn modelId="{40C7263B-EB99-442B-9F6C-6B77F6B107A0}" srcId="{BA0D184F-4F86-42AF-92C1-6FD23D6D8245}" destId="{A8416301-EE25-46FD-B8B9-7C03C6A5621A}" srcOrd="5" destOrd="0" parTransId="{44DB30CD-72ED-4827-8BE6-DD0B9E2D99CD}" sibTransId="{08E807C4-BBA0-4519-8642-58845E0ED051}"/>
    <dgm:cxn modelId="{8522BD0B-A0BD-40E0-9BFD-2DF8F0FBDAD2}" srcId="{E43B759F-4DDE-440F-B5F3-1B7915C46855}" destId="{03DE2F36-BF01-4D87-AEFE-BEA508DAE65D}" srcOrd="0" destOrd="0" parTransId="{E8014E96-25A2-4513-B408-A6B7447E8A87}" sibTransId="{1B9EF512-4D6B-4489-8510-CFB80712AFD3}"/>
    <dgm:cxn modelId="{5CC9EF80-519B-460B-BD72-27AE9D53D3F3}" srcId="{BE424E41-26CE-456C-8278-0367998F975A}" destId="{57096672-57B9-4DD4-B56C-E2BB99F60B7E}" srcOrd="1" destOrd="0" parTransId="{E598E4DA-5D28-41C2-A165-C423A0D3FFC3}" sibTransId="{833C1A41-B0E9-4405-A269-27F61D1003B2}"/>
    <dgm:cxn modelId="{F7D69BE3-BF18-49E2-B724-F6F1BC1D3A8A}" type="presOf" srcId="{A8416301-EE25-46FD-B8B9-7C03C6A5621A}" destId="{7928D257-8CC4-4DD8-9B25-9337687ED454}" srcOrd="0" destOrd="0" presId="urn:microsoft.com/office/officeart/2005/8/layout/process4"/>
    <dgm:cxn modelId="{141E89D2-F3F9-4023-9E43-77F71847FCF0}" srcId="{43049C4D-0136-451B-8831-84CEF862DCC2}" destId="{5B253F68-5643-4D8C-9680-0C95FC6167C6}" srcOrd="1" destOrd="0" parTransId="{F83D6F08-B1E6-4AF7-82AC-0C45A3E49292}" sibTransId="{D6724DB0-0FE4-4E70-9707-4BF4A34AD255}"/>
    <dgm:cxn modelId="{BE343DEE-3CC5-4649-9D1F-5E0ED9CF1FBB}" srcId="{43049C4D-0136-451B-8831-84CEF862DCC2}" destId="{A0738391-DBE9-47DD-90A2-F4CE3BD51EC3}" srcOrd="5" destOrd="0" parTransId="{06CEDC41-1F65-4902-917D-AEB91A91E78C}" sibTransId="{40FBA16A-C9C9-46A4-87F3-CFC02CF7D82C}"/>
    <dgm:cxn modelId="{286FECAA-0AF4-48B4-8DBE-53C51B3A1AF1}" type="presOf" srcId="{BA0D184F-4F86-42AF-92C1-6FD23D6D8245}" destId="{C6D44649-E949-451C-9A5E-969339CA3E98}" srcOrd="1" destOrd="0" presId="urn:microsoft.com/office/officeart/2005/8/layout/process4"/>
    <dgm:cxn modelId="{AEB444CD-07DF-4CA2-90C1-FD18F65D6937}" srcId="{BE424E41-26CE-456C-8278-0367998F975A}" destId="{43049C4D-0136-451B-8831-84CEF862DCC2}" srcOrd="3" destOrd="0" parTransId="{DF9EB68E-2BE3-4BB2-B911-FB540A7086F9}" sibTransId="{5514ECC3-987A-4243-86AA-0A54A5DC9997}"/>
    <dgm:cxn modelId="{DCE1574A-F79F-4B35-8389-B377B91A2137}" srcId="{BA0D184F-4F86-42AF-92C1-6FD23D6D8245}" destId="{38301E60-E6D5-4B9F-B5C7-36A763C6B3A1}" srcOrd="1" destOrd="0" parTransId="{FA75DB6C-B6A0-4ECF-B579-7066980AF28B}" sibTransId="{1B46385D-38CF-4A2C-8F4D-01C79718255D}"/>
    <dgm:cxn modelId="{24B35BE7-9BBC-48CE-A7B7-DCD4007F83E4}" type="presOf" srcId="{E43B759F-4DDE-440F-B5F3-1B7915C46855}" destId="{BAB1150A-9EE8-4663-B004-C964B08C169A}" srcOrd="1" destOrd="0" presId="urn:microsoft.com/office/officeart/2005/8/layout/process4"/>
    <dgm:cxn modelId="{DA06A167-B323-4AD8-8D1E-D3BF6575D8D2}" type="presOf" srcId="{D0764929-A267-4399-9189-9ADF9D4C6C67}" destId="{177DD787-50F9-4378-B551-3DE84834E6EA}" srcOrd="0" destOrd="0" presId="urn:microsoft.com/office/officeart/2005/8/layout/process4"/>
    <dgm:cxn modelId="{EB064862-7755-4DF5-8B43-F18ABA81C298}" type="presOf" srcId="{A0738391-DBE9-47DD-90A2-F4CE3BD51EC3}" destId="{69164937-9702-4FB2-8F99-D21A4042C59B}" srcOrd="0" destOrd="0" presId="urn:microsoft.com/office/officeart/2005/8/layout/process4"/>
    <dgm:cxn modelId="{8ED186E8-0743-4914-B6AD-37E85DCEA007}" type="presOf" srcId="{38301E60-E6D5-4B9F-B5C7-36A763C6B3A1}" destId="{BDD6473E-D2A3-4BB7-B0C0-7CD11A0AC5EE}" srcOrd="0" destOrd="0" presId="urn:microsoft.com/office/officeart/2005/8/layout/process4"/>
    <dgm:cxn modelId="{E8749389-526F-41BB-9D90-3A739BC7E665}" srcId="{D0764929-A267-4399-9189-9ADF9D4C6C67}" destId="{01567280-085F-4C2E-9807-28DE5C2863D8}" srcOrd="0" destOrd="0" parTransId="{808D2BEE-7ADA-468E-801F-30E19FD8CDAE}" sibTransId="{A6E91608-17F8-4BD2-B4C2-822A319E2AB1}"/>
    <dgm:cxn modelId="{BE3D833C-9760-4965-871C-5AA9F7F7A7AA}" srcId="{43049C4D-0136-451B-8831-84CEF862DCC2}" destId="{5685194A-FCB0-4417-8FA7-81EAD5F9F09F}" srcOrd="4" destOrd="0" parTransId="{323BAE75-FF1A-4838-9558-0A9624C628D3}" sibTransId="{0E5D229A-534E-47A3-9633-E0786BF4F71E}"/>
    <dgm:cxn modelId="{0277330B-604B-472D-9AC7-5FAB4D2733A5}" type="presOf" srcId="{D0764929-A267-4399-9189-9ADF9D4C6C67}" destId="{24180935-2B04-42BA-9751-E071D9A3341D}" srcOrd="1" destOrd="0" presId="urn:microsoft.com/office/officeart/2005/8/layout/process4"/>
    <dgm:cxn modelId="{2740FD96-F918-415E-9F54-99465FE84A28}" srcId="{BA0D184F-4F86-42AF-92C1-6FD23D6D8245}" destId="{42B88C59-7212-4348-94EE-E3EEA88EFAF1}" srcOrd="0" destOrd="0" parTransId="{7BA8A7B2-0F6F-4DCB-B35A-5C49AFC01EF4}" sibTransId="{0B2A594C-9CBD-4ACB-8700-22D603F34926}"/>
    <dgm:cxn modelId="{B8BC1D30-D140-48A0-895E-909DE3D0CAE4}" type="presOf" srcId="{39F25D35-2A11-47C3-AB4D-1E57B50A3986}" destId="{E277A3A1-8357-4B81-A268-05C581DFE69D}" srcOrd="0" destOrd="0" presId="urn:microsoft.com/office/officeart/2005/8/layout/process4"/>
    <dgm:cxn modelId="{B1E2C20B-CFD2-45DA-BFDF-72405A9E60DF}" srcId="{BA0D184F-4F86-42AF-92C1-6FD23D6D8245}" destId="{39F25D35-2A11-47C3-AB4D-1E57B50A3986}" srcOrd="4" destOrd="0" parTransId="{BA20344B-42C3-4CAD-99ED-4E4B50BC7010}" sibTransId="{69A6716B-C702-42AE-ACF7-226417547D0A}"/>
    <dgm:cxn modelId="{79E6893E-FD3F-4754-95FB-8881FBFD6EB6}" srcId="{43049C4D-0136-451B-8831-84CEF862DCC2}" destId="{440F7419-01B6-4A51-910B-22678F063884}" srcOrd="0" destOrd="0" parTransId="{FF47C431-AF9F-483E-A491-B6A4B0B0E932}" sibTransId="{432B6961-83F0-4D63-A938-FB9AF9DE1A36}"/>
    <dgm:cxn modelId="{D24018D7-2552-4E21-9C6F-FFEFDE62F280}" type="presOf" srcId="{BA0D184F-4F86-42AF-92C1-6FD23D6D8245}" destId="{1DA8BDAA-CD13-4567-A62D-D011D693BAC6}" srcOrd="0" destOrd="0" presId="urn:microsoft.com/office/officeart/2005/8/layout/process4"/>
    <dgm:cxn modelId="{560ABE75-6C3E-4DB0-B8E8-AB0FBEF30B38}" type="presOf" srcId="{BE424E41-26CE-456C-8278-0367998F975A}" destId="{F2286E90-4B99-41D0-94E1-BCF870CF6202}" srcOrd="0" destOrd="0" presId="urn:microsoft.com/office/officeart/2005/8/layout/process4"/>
    <dgm:cxn modelId="{FAFDBCFC-AB46-4914-BADC-4B8CC0C6AE8F}" srcId="{BE424E41-26CE-456C-8278-0367998F975A}" destId="{D0764929-A267-4399-9189-9ADF9D4C6C67}" srcOrd="0" destOrd="0" parTransId="{C159C338-490B-4089-A051-0D3388C17981}" sibTransId="{274B025A-0B15-469E-BB65-D0D571383B2C}"/>
    <dgm:cxn modelId="{7CA37DB0-85AA-4B5E-A837-9B849A543F4D}" type="presOf" srcId="{43049C4D-0136-451B-8831-84CEF862DCC2}" destId="{B8D5722E-CC51-40EE-8132-CC6D85C98FCE}" srcOrd="1" destOrd="0" presId="urn:microsoft.com/office/officeart/2005/8/layout/process4"/>
    <dgm:cxn modelId="{4B5D0F6E-B0B4-4705-9DE0-646B5DB00FBD}" srcId="{BE424E41-26CE-456C-8278-0367998F975A}" destId="{E43B759F-4DDE-440F-B5F3-1B7915C46855}" srcOrd="4" destOrd="0" parTransId="{873CFF57-C54A-40B1-AD2B-482FC34073D3}" sibTransId="{1EF7FB7F-8F72-442B-B99D-F2D771D31094}"/>
    <dgm:cxn modelId="{B7C57AE2-E16D-493A-BDE9-10A06DD6AAC6}" type="presOf" srcId="{75B93AB5-D9BF-4A12-96C7-ABD0D5D6DD56}" destId="{2D30CA9C-AC31-40FF-89EC-B465A2A85E27}" srcOrd="0" destOrd="0" presId="urn:microsoft.com/office/officeart/2005/8/layout/process4"/>
    <dgm:cxn modelId="{DFC587A5-CC1C-4DD5-BF46-54D756B56DC3}" type="presParOf" srcId="{F2286E90-4B99-41D0-94E1-BCF870CF6202}" destId="{31E3D091-5E7F-4953-802D-3324B01B5A3C}" srcOrd="0" destOrd="0" presId="urn:microsoft.com/office/officeart/2005/8/layout/process4"/>
    <dgm:cxn modelId="{60A61B74-DC93-41C6-9BA1-B007A2228956}" type="presParOf" srcId="{31E3D091-5E7F-4953-802D-3324B01B5A3C}" destId="{1DA8BDAA-CD13-4567-A62D-D011D693BAC6}" srcOrd="0" destOrd="0" presId="urn:microsoft.com/office/officeart/2005/8/layout/process4"/>
    <dgm:cxn modelId="{B325A482-5B2D-47AD-AEBE-674FB0E89C36}" type="presParOf" srcId="{31E3D091-5E7F-4953-802D-3324B01B5A3C}" destId="{C6D44649-E949-451C-9A5E-969339CA3E98}" srcOrd="1" destOrd="0" presId="urn:microsoft.com/office/officeart/2005/8/layout/process4"/>
    <dgm:cxn modelId="{2527BB7E-6843-47EE-ADA4-AA67D1B2C577}" type="presParOf" srcId="{31E3D091-5E7F-4953-802D-3324B01B5A3C}" destId="{F7C7E4FE-2778-467A-928C-9292DCABFC66}" srcOrd="2" destOrd="0" presId="urn:microsoft.com/office/officeart/2005/8/layout/process4"/>
    <dgm:cxn modelId="{A5917F6F-CD7F-4254-97C7-F30928B4904C}" type="presParOf" srcId="{F7C7E4FE-2778-467A-928C-9292DCABFC66}" destId="{BF5548DE-4226-460A-B645-132E04F6A304}" srcOrd="0" destOrd="0" presId="urn:microsoft.com/office/officeart/2005/8/layout/process4"/>
    <dgm:cxn modelId="{A0C3DC15-4DA1-4F9F-AB9C-95AB27D333D5}" type="presParOf" srcId="{F7C7E4FE-2778-467A-928C-9292DCABFC66}" destId="{BDD6473E-D2A3-4BB7-B0C0-7CD11A0AC5EE}" srcOrd="1" destOrd="0" presId="urn:microsoft.com/office/officeart/2005/8/layout/process4"/>
    <dgm:cxn modelId="{1DA74900-217F-48A0-8A31-180B8930AE48}" type="presParOf" srcId="{F7C7E4FE-2778-467A-928C-9292DCABFC66}" destId="{A10C1FF1-6E97-4CFE-80AE-4B40F8E8B6F4}" srcOrd="2" destOrd="0" presId="urn:microsoft.com/office/officeart/2005/8/layout/process4"/>
    <dgm:cxn modelId="{4B90A08A-0C3F-423A-9897-6E82F11BAE3A}" type="presParOf" srcId="{F7C7E4FE-2778-467A-928C-9292DCABFC66}" destId="{40FDCC06-4FD1-4B57-9612-D8D978F0047B}" srcOrd="3" destOrd="0" presId="urn:microsoft.com/office/officeart/2005/8/layout/process4"/>
    <dgm:cxn modelId="{872791D5-8891-4D17-97CA-D624D9D98945}" type="presParOf" srcId="{F7C7E4FE-2778-467A-928C-9292DCABFC66}" destId="{E277A3A1-8357-4B81-A268-05C581DFE69D}" srcOrd="4" destOrd="0" presId="urn:microsoft.com/office/officeart/2005/8/layout/process4"/>
    <dgm:cxn modelId="{6AC484AF-EEDA-4948-B2B4-3B194B9ABA86}" type="presParOf" srcId="{F7C7E4FE-2778-467A-928C-9292DCABFC66}" destId="{7928D257-8CC4-4DD8-9B25-9337687ED454}" srcOrd="5" destOrd="0" presId="urn:microsoft.com/office/officeart/2005/8/layout/process4"/>
    <dgm:cxn modelId="{718E097B-9676-4D60-A91D-34BFF2B4E0D1}" type="presParOf" srcId="{F2286E90-4B99-41D0-94E1-BCF870CF6202}" destId="{9A8C55EA-ED4E-4A82-AA22-310684FA1979}" srcOrd="1" destOrd="0" presId="urn:microsoft.com/office/officeart/2005/8/layout/process4"/>
    <dgm:cxn modelId="{C821F911-0EFB-40CF-953D-C296C5E57DCF}" type="presParOf" srcId="{F2286E90-4B99-41D0-94E1-BCF870CF6202}" destId="{21DE34F5-DEC9-4CEA-9559-94D967B6B726}" srcOrd="2" destOrd="0" presId="urn:microsoft.com/office/officeart/2005/8/layout/process4"/>
    <dgm:cxn modelId="{EBFD2A75-E1EE-4595-9206-05940DA513ED}" type="presParOf" srcId="{21DE34F5-DEC9-4CEA-9559-94D967B6B726}" destId="{99C9B06F-0E25-4CBD-8129-AAB6064C6B37}" srcOrd="0" destOrd="0" presId="urn:microsoft.com/office/officeart/2005/8/layout/process4"/>
    <dgm:cxn modelId="{EACD7E88-0CE7-4B86-BA5C-63BEAE261917}" type="presParOf" srcId="{21DE34F5-DEC9-4CEA-9559-94D967B6B726}" destId="{BAB1150A-9EE8-4663-B004-C964B08C169A}" srcOrd="1" destOrd="0" presId="urn:microsoft.com/office/officeart/2005/8/layout/process4"/>
    <dgm:cxn modelId="{E0A018FD-368C-441B-828B-4EC84D31E48B}" type="presParOf" srcId="{21DE34F5-DEC9-4CEA-9559-94D967B6B726}" destId="{97835C6E-E128-4A37-B915-AC17B40494F4}" srcOrd="2" destOrd="0" presId="urn:microsoft.com/office/officeart/2005/8/layout/process4"/>
    <dgm:cxn modelId="{E1E0E487-6D6D-45F5-972F-492728E101FE}" type="presParOf" srcId="{97835C6E-E128-4A37-B915-AC17B40494F4}" destId="{4F402C38-CD28-478D-A2B3-50605D993C99}" srcOrd="0" destOrd="0" presId="urn:microsoft.com/office/officeart/2005/8/layout/process4"/>
    <dgm:cxn modelId="{15140380-3F79-4F70-83BB-B547BD870504}" type="presParOf" srcId="{F2286E90-4B99-41D0-94E1-BCF870CF6202}" destId="{726ADE42-B410-4C01-BF65-E8648DE09143}" srcOrd="3" destOrd="0" presId="urn:microsoft.com/office/officeart/2005/8/layout/process4"/>
    <dgm:cxn modelId="{70235D9D-D30A-48CE-A3B7-1B6E2994AADB}" type="presParOf" srcId="{F2286E90-4B99-41D0-94E1-BCF870CF6202}" destId="{03BE56D2-C35F-4B8C-BBA2-DAA9FA8947CB}" srcOrd="4" destOrd="0" presId="urn:microsoft.com/office/officeart/2005/8/layout/process4"/>
    <dgm:cxn modelId="{9E3848BE-6C2C-4DEB-9791-BB26F31E0852}" type="presParOf" srcId="{03BE56D2-C35F-4B8C-BBA2-DAA9FA8947CB}" destId="{57E0A0AA-C19F-445B-87EB-50AAC178C6F4}" srcOrd="0" destOrd="0" presId="urn:microsoft.com/office/officeart/2005/8/layout/process4"/>
    <dgm:cxn modelId="{16861197-163F-490A-BC5D-19CC86664D8F}" type="presParOf" srcId="{03BE56D2-C35F-4B8C-BBA2-DAA9FA8947CB}" destId="{B8D5722E-CC51-40EE-8132-CC6D85C98FCE}" srcOrd="1" destOrd="0" presId="urn:microsoft.com/office/officeart/2005/8/layout/process4"/>
    <dgm:cxn modelId="{3E7FC830-AE90-4B97-944B-75EFF5B449C2}" type="presParOf" srcId="{03BE56D2-C35F-4B8C-BBA2-DAA9FA8947CB}" destId="{2D969FDA-BA5A-4207-92F6-B3AA3C522671}" srcOrd="2" destOrd="0" presId="urn:microsoft.com/office/officeart/2005/8/layout/process4"/>
    <dgm:cxn modelId="{CD4BC420-5F7A-445C-8246-D3C4AA4B1004}" type="presParOf" srcId="{2D969FDA-BA5A-4207-92F6-B3AA3C522671}" destId="{7CCD7293-A23C-4401-ADA5-70573AC835B4}" srcOrd="0" destOrd="0" presId="urn:microsoft.com/office/officeart/2005/8/layout/process4"/>
    <dgm:cxn modelId="{A76E53C8-BB6D-4E92-8289-8508AF6F0729}" type="presParOf" srcId="{2D969FDA-BA5A-4207-92F6-B3AA3C522671}" destId="{7A3BD68B-05B3-4E1E-B24B-B31C7622C1C4}" srcOrd="1" destOrd="0" presId="urn:microsoft.com/office/officeart/2005/8/layout/process4"/>
    <dgm:cxn modelId="{79442ED8-6487-4A71-8B66-3501A11F1701}" type="presParOf" srcId="{2D969FDA-BA5A-4207-92F6-B3AA3C522671}" destId="{2FBB6269-4B9F-4415-8A16-9D80E957DF8E}" srcOrd="2" destOrd="0" presId="urn:microsoft.com/office/officeart/2005/8/layout/process4"/>
    <dgm:cxn modelId="{5BE30290-E16C-4890-A131-4484AE3F7A01}" type="presParOf" srcId="{2D969FDA-BA5A-4207-92F6-B3AA3C522671}" destId="{B41FE0A1-FAF6-458D-8C25-CCC2EB46A326}" srcOrd="3" destOrd="0" presId="urn:microsoft.com/office/officeart/2005/8/layout/process4"/>
    <dgm:cxn modelId="{8193FAF7-89A8-41DC-98E9-85D18F653681}" type="presParOf" srcId="{2D969FDA-BA5A-4207-92F6-B3AA3C522671}" destId="{7F761640-92D0-48A3-830A-E1DDF5ADB896}" srcOrd="4" destOrd="0" presId="urn:microsoft.com/office/officeart/2005/8/layout/process4"/>
    <dgm:cxn modelId="{63680DDE-B1EB-43DB-AEA0-944E28689F1A}" type="presParOf" srcId="{2D969FDA-BA5A-4207-92F6-B3AA3C522671}" destId="{69164937-9702-4FB2-8F99-D21A4042C59B}" srcOrd="5" destOrd="0" presId="urn:microsoft.com/office/officeart/2005/8/layout/process4"/>
    <dgm:cxn modelId="{68FDA692-DCBD-44D0-AEB5-B1FD904CEAEE}" type="presParOf" srcId="{F2286E90-4B99-41D0-94E1-BCF870CF6202}" destId="{4F4081DC-CA35-424E-AF3E-1E574FAC5BD6}" srcOrd="5" destOrd="0" presId="urn:microsoft.com/office/officeart/2005/8/layout/process4"/>
    <dgm:cxn modelId="{3DF2EF29-64CB-4F3E-8564-F3497985CFA0}" type="presParOf" srcId="{F2286E90-4B99-41D0-94E1-BCF870CF6202}" destId="{5CBE5235-96B5-4DC1-8963-13DE92FE6B58}" srcOrd="6" destOrd="0" presId="urn:microsoft.com/office/officeart/2005/8/layout/process4"/>
    <dgm:cxn modelId="{82B11E82-8A03-497B-BF5D-64270FF0E23F}" type="presParOf" srcId="{5CBE5235-96B5-4DC1-8963-13DE92FE6B58}" destId="{2D30CA9C-AC31-40FF-89EC-B465A2A85E27}" srcOrd="0" destOrd="0" presId="urn:microsoft.com/office/officeart/2005/8/layout/process4"/>
    <dgm:cxn modelId="{483FB2EA-822C-4963-82F7-468CC42CB279}" type="presParOf" srcId="{5CBE5235-96B5-4DC1-8963-13DE92FE6B58}" destId="{26C26746-79ED-4AE9-A3FC-9F8F1D7F9D9C}" srcOrd="1" destOrd="0" presId="urn:microsoft.com/office/officeart/2005/8/layout/process4"/>
    <dgm:cxn modelId="{4BDE4B92-8FEA-404F-98FD-C24F2CFE8896}" type="presParOf" srcId="{5CBE5235-96B5-4DC1-8963-13DE92FE6B58}" destId="{E05D3019-74E4-4B59-9A2C-401134E27BC8}" srcOrd="2" destOrd="0" presId="urn:microsoft.com/office/officeart/2005/8/layout/process4"/>
    <dgm:cxn modelId="{FFD8FB72-4FA8-435B-9BC1-6368D1DA8995}" type="presParOf" srcId="{E05D3019-74E4-4B59-9A2C-401134E27BC8}" destId="{756C646F-A620-46D1-A5A1-109F9D3E570F}" srcOrd="0" destOrd="0" presId="urn:microsoft.com/office/officeart/2005/8/layout/process4"/>
    <dgm:cxn modelId="{50D6527A-E1A9-4F57-A31A-BB07D320334A}" type="presParOf" srcId="{F2286E90-4B99-41D0-94E1-BCF870CF6202}" destId="{95170228-EA68-4EF2-AA4A-2FF77B177BE7}" srcOrd="7" destOrd="0" presId="urn:microsoft.com/office/officeart/2005/8/layout/process4"/>
    <dgm:cxn modelId="{2E34C2B1-8D80-4D9F-B2E6-EEE46030E75E}" type="presParOf" srcId="{F2286E90-4B99-41D0-94E1-BCF870CF6202}" destId="{F99BAAD6-F9A7-436C-86C7-D89AF34F4134}" srcOrd="8" destOrd="0" presId="urn:microsoft.com/office/officeart/2005/8/layout/process4"/>
    <dgm:cxn modelId="{656E6ACA-2C86-43F6-867D-29B9AB3B38A9}" type="presParOf" srcId="{F99BAAD6-F9A7-436C-86C7-D89AF34F4134}" destId="{1707D0AA-91D2-42B2-A4C9-73C07FC7A04B}" srcOrd="0" destOrd="0" presId="urn:microsoft.com/office/officeart/2005/8/layout/process4"/>
    <dgm:cxn modelId="{1520870F-9E91-4CDC-82FE-03D07188C001}" type="presParOf" srcId="{F99BAAD6-F9A7-436C-86C7-D89AF34F4134}" destId="{CD521AEA-5F2B-4C6A-A704-DE4A8F7EC1B1}" srcOrd="1" destOrd="0" presId="urn:microsoft.com/office/officeart/2005/8/layout/process4"/>
    <dgm:cxn modelId="{57DF1562-C9E6-41C4-8D8A-435E993E3CAD}" type="presParOf" srcId="{F99BAAD6-F9A7-436C-86C7-D89AF34F4134}" destId="{859CF435-991B-4DD4-A568-B40331E2A447}" srcOrd="2" destOrd="0" presId="urn:microsoft.com/office/officeart/2005/8/layout/process4"/>
    <dgm:cxn modelId="{271DAFC2-92DE-42A9-B571-92B6C98CA85C}" type="presParOf" srcId="{859CF435-991B-4DD4-A568-B40331E2A447}" destId="{91AB9081-2E55-4DE1-8C29-6183231DDE54}" srcOrd="0" destOrd="0" presId="urn:microsoft.com/office/officeart/2005/8/layout/process4"/>
    <dgm:cxn modelId="{778253E4-4902-4C09-ADF7-88BB1CD05490}" type="presParOf" srcId="{F2286E90-4B99-41D0-94E1-BCF870CF6202}" destId="{B25FFA72-5682-4D4E-B8DB-54341913A7A8}" srcOrd="9" destOrd="0" presId="urn:microsoft.com/office/officeart/2005/8/layout/process4"/>
    <dgm:cxn modelId="{A028186B-6A02-4836-835A-8E75D91DB7CF}" type="presParOf" srcId="{F2286E90-4B99-41D0-94E1-BCF870CF6202}" destId="{1C37EA9F-ECB9-46E6-B9E9-733A170C649C}" srcOrd="10" destOrd="0" presId="urn:microsoft.com/office/officeart/2005/8/layout/process4"/>
    <dgm:cxn modelId="{474B19EB-9A97-4813-B57C-A811DC6A18FE}" type="presParOf" srcId="{1C37EA9F-ECB9-46E6-B9E9-733A170C649C}" destId="{177DD787-50F9-4378-B551-3DE84834E6EA}" srcOrd="0" destOrd="0" presId="urn:microsoft.com/office/officeart/2005/8/layout/process4"/>
    <dgm:cxn modelId="{5D798479-A4E6-4CFE-A597-8790352C2344}" type="presParOf" srcId="{1C37EA9F-ECB9-46E6-B9E9-733A170C649C}" destId="{24180935-2B04-42BA-9751-E071D9A3341D}" srcOrd="1" destOrd="0" presId="urn:microsoft.com/office/officeart/2005/8/layout/process4"/>
    <dgm:cxn modelId="{238C1D65-AA92-43B0-954F-1C5920EDD3B1}" type="presParOf" srcId="{1C37EA9F-ECB9-46E6-B9E9-733A170C649C}" destId="{65BEBB4B-20F9-4FBC-B1D6-055586B123A0}" srcOrd="2" destOrd="0" presId="urn:microsoft.com/office/officeart/2005/8/layout/process4"/>
    <dgm:cxn modelId="{9DA8644F-9A9C-418A-BDAC-42264D7E841A}" type="presParOf" srcId="{65BEBB4B-20F9-4FBC-B1D6-055586B123A0}" destId="{94E89B13-8974-49F4-84D8-F9BE33FB435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CFA6B8-4899-4CA6-ADF6-A1A2CAFBB9D6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B0B55C49-3D26-40BD-BF16-ED464FFDD26C}">
      <dgm:prSet phldrT="[Text]" custT="1"/>
      <dgm:spPr>
        <a:solidFill>
          <a:srgbClr val="FFC000"/>
        </a:solidFill>
        <a:ln w="6350">
          <a:noFill/>
        </a:ln>
      </dgm:spPr>
      <dgm:t>
        <a:bodyPr/>
        <a:lstStyle/>
        <a:p>
          <a:pPr algn="ctr"/>
          <a:r>
            <a:rPr lang="de-DE" sz="1600" b="1" dirty="0">
              <a:latin typeface="Arial Narrow" panose="020B0606020202030204" pitchFamily="34" charset="0"/>
            </a:rPr>
            <a:t>zum Tourismus im </a:t>
          </a:r>
        </a:p>
      </dgm:t>
    </dgm:pt>
    <dgm:pt modelId="{3C2A328E-5781-4E87-9EBE-66303B7FA849}" type="parTrans" cxnId="{34036F8A-C99D-4B42-88FF-8AF7CDF13AB5}">
      <dgm:prSet/>
      <dgm:spPr/>
      <dgm:t>
        <a:bodyPr/>
        <a:lstStyle/>
        <a:p>
          <a:endParaRPr lang="de-DE"/>
        </a:p>
      </dgm:t>
    </dgm:pt>
    <dgm:pt modelId="{B08528E6-C356-40C3-BEC1-7ECC9407D981}" type="sibTrans" cxnId="{34036F8A-C99D-4B42-88FF-8AF7CDF13AB5}">
      <dgm:prSet/>
      <dgm:spPr/>
      <dgm:t>
        <a:bodyPr/>
        <a:lstStyle/>
        <a:p>
          <a:endParaRPr lang="de-DE"/>
        </a:p>
      </dgm:t>
    </dgm:pt>
    <dgm:pt modelId="{3DB9C0FE-4542-45A1-88E7-B7C227BB5356}">
      <dgm:prSet phldrT="[Text]" custT="1"/>
      <dgm:spPr>
        <a:solidFill>
          <a:srgbClr val="C00000"/>
        </a:solidFill>
        <a:ln w="0">
          <a:noFill/>
        </a:ln>
      </dgm:spPr>
      <dgm:t>
        <a:bodyPr/>
        <a:lstStyle/>
        <a:p>
          <a:r>
            <a:rPr lang="de-DE" sz="1600" b="1" dirty="0">
              <a:latin typeface="Arial Narrow" panose="020B0606020202030204" pitchFamily="34" charset="0"/>
            </a:rPr>
            <a:t>Daten, Zahlen &amp; Fakten </a:t>
          </a:r>
        </a:p>
      </dgm:t>
    </dgm:pt>
    <dgm:pt modelId="{9D4839CF-E3FD-4EC5-97B2-4A0FF37E6BC3}" type="sibTrans" cxnId="{28B0F8DD-FE80-4980-8142-034714845965}">
      <dgm:prSet/>
      <dgm:spPr/>
      <dgm:t>
        <a:bodyPr/>
        <a:lstStyle/>
        <a:p>
          <a:endParaRPr lang="de-DE"/>
        </a:p>
      </dgm:t>
    </dgm:pt>
    <dgm:pt modelId="{4CDE06AC-2D7C-48B7-BD08-00AE5DB02BDF}" type="parTrans" cxnId="{28B0F8DD-FE80-4980-8142-034714845965}">
      <dgm:prSet/>
      <dgm:spPr/>
      <dgm:t>
        <a:bodyPr/>
        <a:lstStyle/>
        <a:p>
          <a:endParaRPr lang="de-DE"/>
        </a:p>
      </dgm:t>
    </dgm:pt>
    <dgm:pt modelId="{4C7F77CE-EB0E-4165-A17D-3FEF20DAEE7D}">
      <dgm:prSet phldrT="[Text]" phldr="1" custT="1"/>
      <dgm:spPr>
        <a:solidFill>
          <a:schemeClr val="bg1"/>
        </a:solidFill>
        <a:ln w="6350">
          <a:noFill/>
        </a:ln>
      </dgm:spPr>
      <dgm:t>
        <a:bodyPr/>
        <a:lstStyle/>
        <a:p>
          <a:endParaRPr lang="de-DE" sz="1600" dirty="0"/>
        </a:p>
      </dgm:t>
    </dgm:pt>
    <dgm:pt modelId="{EC5CA3D7-10C2-476C-87A6-AA39448CCF69}" type="sibTrans" cxnId="{71008F15-FF27-40C2-8FBD-05E480D8DF4A}">
      <dgm:prSet/>
      <dgm:spPr/>
      <dgm:t>
        <a:bodyPr/>
        <a:lstStyle/>
        <a:p>
          <a:endParaRPr lang="de-DE"/>
        </a:p>
      </dgm:t>
    </dgm:pt>
    <dgm:pt modelId="{29C7FFD9-7047-424C-90BB-0046DF284B93}" type="parTrans" cxnId="{71008F15-FF27-40C2-8FBD-05E480D8DF4A}">
      <dgm:prSet/>
      <dgm:spPr/>
      <dgm:t>
        <a:bodyPr/>
        <a:lstStyle/>
        <a:p>
          <a:endParaRPr lang="de-DE"/>
        </a:p>
      </dgm:t>
    </dgm:pt>
    <dgm:pt modelId="{6517EB7C-0591-4A42-886F-7BCF5A098D0E}" type="pres">
      <dgm:prSet presAssocID="{66CFA6B8-4899-4CA6-ADF6-A1A2CAFBB9D6}" presName="compositeShape" presStyleCnt="0">
        <dgm:presLayoutVars>
          <dgm:chMax val="7"/>
          <dgm:dir/>
          <dgm:resizeHandles val="exact"/>
        </dgm:presLayoutVars>
      </dgm:prSet>
      <dgm:spPr/>
    </dgm:pt>
    <dgm:pt modelId="{3517779B-E08A-40C3-9623-AC325DF6BDDB}" type="pres">
      <dgm:prSet presAssocID="{66CFA6B8-4899-4CA6-ADF6-A1A2CAFBB9D6}" presName="wedge1" presStyleLbl="node1" presStyleIdx="0" presStyleCnt="3" custScaleX="84919" custScaleY="88528" custLinFactNeighborX="-11065" custLinFactNeighborY="16147"/>
      <dgm:spPr/>
      <dgm:t>
        <a:bodyPr/>
        <a:lstStyle/>
        <a:p>
          <a:endParaRPr lang="de-DE"/>
        </a:p>
      </dgm:t>
    </dgm:pt>
    <dgm:pt modelId="{B128EBF2-0405-4F96-8782-2C254307936B}" type="pres">
      <dgm:prSet presAssocID="{66CFA6B8-4899-4CA6-ADF6-A1A2CAFBB9D6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DB929C6-F33C-4F7D-9BAC-1763C2A1AF1A}" type="pres">
      <dgm:prSet presAssocID="{66CFA6B8-4899-4CA6-ADF6-A1A2CAFBB9D6}" presName="wedge2" presStyleLbl="node1" presStyleIdx="1" presStyleCnt="3" custScaleY="109936" custLinFactNeighborX="-49206" custLinFactNeighborY="5887"/>
      <dgm:spPr/>
      <dgm:t>
        <a:bodyPr/>
        <a:lstStyle/>
        <a:p>
          <a:endParaRPr lang="de-DE"/>
        </a:p>
      </dgm:t>
    </dgm:pt>
    <dgm:pt modelId="{F43B6DB4-D049-4CD9-B655-5664DA6CD9B3}" type="pres">
      <dgm:prSet presAssocID="{66CFA6B8-4899-4CA6-ADF6-A1A2CAFBB9D6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EFF8C86-3EA4-4A49-BEC9-7E51A72C85F5}" type="pres">
      <dgm:prSet presAssocID="{66CFA6B8-4899-4CA6-ADF6-A1A2CAFBB9D6}" presName="wedge3" presStyleLbl="node1" presStyleIdx="2" presStyleCnt="3" custScaleX="87025" custScaleY="88528" custLinFactNeighborX="-6962" custLinFactNeighborY="13344"/>
      <dgm:spPr/>
      <dgm:t>
        <a:bodyPr/>
        <a:lstStyle/>
        <a:p>
          <a:endParaRPr lang="de-DE"/>
        </a:p>
      </dgm:t>
    </dgm:pt>
    <dgm:pt modelId="{712EB57E-8EAB-475F-9AD6-A8CC868F3B36}" type="pres">
      <dgm:prSet presAssocID="{66CFA6B8-4899-4CA6-ADF6-A1A2CAFBB9D6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71008F15-FF27-40C2-8FBD-05E480D8DF4A}" srcId="{66CFA6B8-4899-4CA6-ADF6-A1A2CAFBB9D6}" destId="{4C7F77CE-EB0E-4165-A17D-3FEF20DAEE7D}" srcOrd="1" destOrd="0" parTransId="{29C7FFD9-7047-424C-90BB-0046DF284B93}" sibTransId="{EC5CA3D7-10C2-476C-87A6-AA39448CCF69}"/>
    <dgm:cxn modelId="{2A2E088B-890A-4A56-983E-BDBE666D50B5}" type="presOf" srcId="{B0B55C49-3D26-40BD-BF16-ED464FFDD26C}" destId="{B128EBF2-0405-4F96-8782-2C254307936B}" srcOrd="1" destOrd="0" presId="urn:microsoft.com/office/officeart/2005/8/layout/chart3"/>
    <dgm:cxn modelId="{F62E0AD9-D81E-4300-B4FB-6B3FFF3ADC3A}" type="presOf" srcId="{3DB9C0FE-4542-45A1-88E7-B7C227BB5356}" destId="{9EFF8C86-3EA4-4A49-BEC9-7E51A72C85F5}" srcOrd="0" destOrd="0" presId="urn:microsoft.com/office/officeart/2005/8/layout/chart3"/>
    <dgm:cxn modelId="{34036F8A-C99D-4B42-88FF-8AF7CDF13AB5}" srcId="{66CFA6B8-4899-4CA6-ADF6-A1A2CAFBB9D6}" destId="{B0B55C49-3D26-40BD-BF16-ED464FFDD26C}" srcOrd="0" destOrd="0" parTransId="{3C2A328E-5781-4E87-9EBE-66303B7FA849}" sibTransId="{B08528E6-C356-40C3-BEC1-7ECC9407D981}"/>
    <dgm:cxn modelId="{28B0F8DD-FE80-4980-8142-034714845965}" srcId="{66CFA6B8-4899-4CA6-ADF6-A1A2CAFBB9D6}" destId="{3DB9C0FE-4542-45A1-88E7-B7C227BB5356}" srcOrd="2" destOrd="0" parTransId="{4CDE06AC-2D7C-48B7-BD08-00AE5DB02BDF}" sibTransId="{9D4839CF-E3FD-4EC5-97B2-4A0FF37E6BC3}"/>
    <dgm:cxn modelId="{8A05F950-00E0-4816-9CFC-890BF3133D7E}" type="presOf" srcId="{B0B55C49-3D26-40BD-BF16-ED464FFDD26C}" destId="{3517779B-E08A-40C3-9623-AC325DF6BDDB}" srcOrd="0" destOrd="0" presId="urn:microsoft.com/office/officeart/2005/8/layout/chart3"/>
    <dgm:cxn modelId="{7D970E0B-B4B9-43EF-B84B-E98A8CFBE606}" type="presOf" srcId="{4C7F77CE-EB0E-4165-A17D-3FEF20DAEE7D}" destId="{ADB929C6-F33C-4F7D-9BAC-1763C2A1AF1A}" srcOrd="0" destOrd="0" presId="urn:microsoft.com/office/officeart/2005/8/layout/chart3"/>
    <dgm:cxn modelId="{C5A5F1E3-292E-4C2F-911D-37DE63625D11}" type="presOf" srcId="{66CFA6B8-4899-4CA6-ADF6-A1A2CAFBB9D6}" destId="{6517EB7C-0591-4A42-886F-7BCF5A098D0E}" srcOrd="0" destOrd="0" presId="urn:microsoft.com/office/officeart/2005/8/layout/chart3"/>
    <dgm:cxn modelId="{A0706385-6F91-4C62-A1D3-0A290456F67F}" type="presOf" srcId="{3DB9C0FE-4542-45A1-88E7-B7C227BB5356}" destId="{712EB57E-8EAB-475F-9AD6-A8CC868F3B36}" srcOrd="1" destOrd="0" presId="urn:microsoft.com/office/officeart/2005/8/layout/chart3"/>
    <dgm:cxn modelId="{6AB15CFE-7627-413E-971B-C4BF54A8430E}" type="presOf" srcId="{4C7F77CE-EB0E-4165-A17D-3FEF20DAEE7D}" destId="{F43B6DB4-D049-4CD9-B655-5664DA6CD9B3}" srcOrd="1" destOrd="0" presId="urn:microsoft.com/office/officeart/2005/8/layout/chart3"/>
    <dgm:cxn modelId="{9173DF08-4F99-44C7-B35A-C75E9BC0C323}" type="presParOf" srcId="{6517EB7C-0591-4A42-886F-7BCF5A098D0E}" destId="{3517779B-E08A-40C3-9623-AC325DF6BDDB}" srcOrd="0" destOrd="0" presId="urn:microsoft.com/office/officeart/2005/8/layout/chart3"/>
    <dgm:cxn modelId="{A73C560C-CCF7-4DD3-86BF-F0E46170897D}" type="presParOf" srcId="{6517EB7C-0591-4A42-886F-7BCF5A098D0E}" destId="{B128EBF2-0405-4F96-8782-2C254307936B}" srcOrd="1" destOrd="0" presId="urn:microsoft.com/office/officeart/2005/8/layout/chart3"/>
    <dgm:cxn modelId="{DEB32F06-10AB-43BD-B6B9-75BB0B8EBCB1}" type="presParOf" srcId="{6517EB7C-0591-4A42-886F-7BCF5A098D0E}" destId="{ADB929C6-F33C-4F7D-9BAC-1763C2A1AF1A}" srcOrd="2" destOrd="0" presId="urn:microsoft.com/office/officeart/2005/8/layout/chart3"/>
    <dgm:cxn modelId="{5BCEB7CA-1A50-46C8-ABF1-613BF3D15526}" type="presParOf" srcId="{6517EB7C-0591-4A42-886F-7BCF5A098D0E}" destId="{F43B6DB4-D049-4CD9-B655-5664DA6CD9B3}" srcOrd="3" destOrd="0" presId="urn:microsoft.com/office/officeart/2005/8/layout/chart3"/>
    <dgm:cxn modelId="{DA9D4E0A-FBD2-40F5-A55B-E727A5C82341}" type="presParOf" srcId="{6517EB7C-0591-4A42-886F-7BCF5A098D0E}" destId="{9EFF8C86-3EA4-4A49-BEC9-7E51A72C85F5}" srcOrd="4" destOrd="0" presId="urn:microsoft.com/office/officeart/2005/8/layout/chart3"/>
    <dgm:cxn modelId="{4991CF1B-799D-4710-9813-E82232AC8CBF}" type="presParOf" srcId="{6517EB7C-0591-4A42-886F-7BCF5A098D0E}" destId="{712EB57E-8EAB-475F-9AD6-A8CC868F3B36}" srcOrd="5" destOrd="0" presId="urn:microsoft.com/office/officeart/2005/8/layout/chart3"/>
  </dgm:cxnLst>
  <dgm:bg>
    <a:noFill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D44649-E949-451C-9A5E-969339CA3E98}">
      <dsp:nvSpPr>
        <dsp:cNvPr id="0" name=""/>
        <dsp:cNvSpPr/>
      </dsp:nvSpPr>
      <dsp:spPr>
        <a:xfrm>
          <a:off x="0" y="3109336"/>
          <a:ext cx="8640960" cy="408098"/>
        </a:xfrm>
        <a:prstGeom prst="rect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>
              <a:latin typeface="Arial Narrow" panose="020B0606020202030204" pitchFamily="34" charset="0"/>
            </a:rPr>
            <a:t>Begleitende Verbände und Institutionen </a:t>
          </a:r>
          <a:endParaRPr lang="de-DE" sz="1200" kern="1200" dirty="0">
            <a:latin typeface="Arial Narrow" panose="020B0606020202030204" pitchFamily="34" charset="0"/>
          </a:endParaRPr>
        </a:p>
      </dsp:txBody>
      <dsp:txXfrm>
        <a:off x="0" y="3109336"/>
        <a:ext cx="8640960" cy="220373"/>
      </dsp:txXfrm>
    </dsp:sp>
    <dsp:sp modelId="{BF5548DE-4226-460A-B645-132E04F6A304}">
      <dsp:nvSpPr>
        <dsp:cNvPr id="0" name=""/>
        <dsp:cNvSpPr/>
      </dsp:nvSpPr>
      <dsp:spPr>
        <a:xfrm>
          <a:off x="1532" y="3321547"/>
          <a:ext cx="1681941" cy="187725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>
              <a:latin typeface="Arial Narrow" panose="020B0606020202030204" pitchFamily="34" charset="0"/>
            </a:rPr>
            <a:t>Lokale Vertreter</a:t>
          </a:r>
          <a:endParaRPr lang="de-DE" sz="1200" kern="1200" dirty="0">
            <a:latin typeface="Arial Narrow" panose="020B0606020202030204" pitchFamily="34" charset="0"/>
          </a:endParaRPr>
        </a:p>
      </dsp:txBody>
      <dsp:txXfrm>
        <a:off x="1532" y="3321547"/>
        <a:ext cx="1681941" cy="187725"/>
      </dsp:txXfrm>
    </dsp:sp>
    <dsp:sp modelId="{BDD6473E-D2A3-4BB7-B0C0-7CD11A0AC5EE}">
      <dsp:nvSpPr>
        <dsp:cNvPr id="0" name=""/>
        <dsp:cNvSpPr/>
      </dsp:nvSpPr>
      <dsp:spPr>
        <a:xfrm>
          <a:off x="1658301" y="3321850"/>
          <a:ext cx="1103865" cy="187725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>
              <a:latin typeface="Arial Narrow" panose="020B0606020202030204" pitchFamily="34" charset="0"/>
            </a:rPr>
            <a:t>LHB</a:t>
          </a:r>
          <a:endParaRPr lang="de-DE" sz="1200" kern="1200" dirty="0">
            <a:latin typeface="Arial Narrow" panose="020B0606020202030204" pitchFamily="34" charset="0"/>
          </a:endParaRPr>
        </a:p>
      </dsp:txBody>
      <dsp:txXfrm>
        <a:off x="1658301" y="3321850"/>
        <a:ext cx="1103865" cy="187725"/>
      </dsp:txXfrm>
    </dsp:sp>
    <dsp:sp modelId="{A10C1FF1-6E97-4CFE-80AE-4B40F8E8B6F4}">
      <dsp:nvSpPr>
        <dsp:cNvPr id="0" name=""/>
        <dsp:cNvSpPr/>
      </dsp:nvSpPr>
      <dsp:spPr>
        <a:xfrm>
          <a:off x="2762166" y="3321850"/>
          <a:ext cx="1175674" cy="187725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>
              <a:latin typeface="Arial Narrow" panose="020B0606020202030204" pitchFamily="34" charset="0"/>
            </a:rPr>
            <a:t>TWV</a:t>
          </a:r>
          <a:endParaRPr lang="de-DE" sz="1200" kern="1200" dirty="0">
            <a:latin typeface="Arial Narrow" panose="020B0606020202030204" pitchFamily="34" charset="0"/>
          </a:endParaRPr>
        </a:p>
      </dsp:txBody>
      <dsp:txXfrm>
        <a:off x="2762166" y="3321850"/>
        <a:ext cx="1175674" cy="187725"/>
      </dsp:txXfrm>
    </dsp:sp>
    <dsp:sp modelId="{40FDCC06-4FD1-4B57-9612-D8D978F0047B}">
      <dsp:nvSpPr>
        <dsp:cNvPr id="0" name=""/>
        <dsp:cNvSpPr/>
      </dsp:nvSpPr>
      <dsp:spPr>
        <a:xfrm>
          <a:off x="3937840" y="3321850"/>
          <a:ext cx="1368352" cy="187725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>
              <a:latin typeface="Arial Narrow" panose="020B0606020202030204" pitchFamily="34" charset="0"/>
            </a:rPr>
            <a:t>EGV</a:t>
          </a:r>
          <a:endParaRPr lang="de-DE" sz="1200" kern="1200" dirty="0">
            <a:latin typeface="Arial Narrow" panose="020B0606020202030204" pitchFamily="34" charset="0"/>
          </a:endParaRPr>
        </a:p>
      </dsp:txBody>
      <dsp:txXfrm>
        <a:off x="3937840" y="3321850"/>
        <a:ext cx="1368352" cy="187725"/>
      </dsp:txXfrm>
    </dsp:sp>
    <dsp:sp modelId="{E277A3A1-8357-4B81-A268-05C581DFE69D}">
      <dsp:nvSpPr>
        <dsp:cNvPr id="0" name=""/>
        <dsp:cNvSpPr/>
      </dsp:nvSpPr>
      <dsp:spPr>
        <a:xfrm>
          <a:off x="5331365" y="3321547"/>
          <a:ext cx="1770568" cy="187725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>
              <a:latin typeface="Arial Narrow" panose="020B0606020202030204" pitchFamily="34" charset="0"/>
            </a:rPr>
            <a:t>Heimat-/ortsvereine</a:t>
          </a:r>
          <a:endParaRPr lang="de-DE" sz="1200" kern="1200" dirty="0">
            <a:latin typeface="Arial Narrow" panose="020B0606020202030204" pitchFamily="34" charset="0"/>
          </a:endParaRPr>
        </a:p>
      </dsp:txBody>
      <dsp:txXfrm>
        <a:off x="5331365" y="3321547"/>
        <a:ext cx="1770568" cy="187725"/>
      </dsp:txXfrm>
    </dsp:sp>
    <dsp:sp modelId="{7928D257-8CC4-4DD8-9B25-9337687ED454}">
      <dsp:nvSpPr>
        <dsp:cNvPr id="0" name=""/>
        <dsp:cNvSpPr/>
      </dsp:nvSpPr>
      <dsp:spPr>
        <a:xfrm>
          <a:off x="7101934" y="3321547"/>
          <a:ext cx="1537492" cy="187725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>
              <a:latin typeface="Arial Narrow" panose="020B0606020202030204" pitchFamily="34" charset="0"/>
            </a:rPr>
            <a:t>Touristiker</a:t>
          </a:r>
          <a:endParaRPr lang="de-DE" sz="1200" kern="1200" dirty="0">
            <a:latin typeface="Arial Narrow" panose="020B0606020202030204" pitchFamily="34" charset="0"/>
          </a:endParaRPr>
        </a:p>
      </dsp:txBody>
      <dsp:txXfrm>
        <a:off x="7101934" y="3321547"/>
        <a:ext cx="1537492" cy="187725"/>
      </dsp:txXfrm>
    </dsp:sp>
    <dsp:sp modelId="{BAB1150A-9EE8-4663-B004-C964B08C169A}">
      <dsp:nvSpPr>
        <dsp:cNvPr id="0" name=""/>
        <dsp:cNvSpPr/>
      </dsp:nvSpPr>
      <dsp:spPr>
        <a:xfrm rot="10800000">
          <a:off x="0" y="2487802"/>
          <a:ext cx="8640960" cy="627655"/>
        </a:xfrm>
        <a:prstGeom prst="upArrowCallout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>
              <a:latin typeface="Arial Narrow" panose="020B0606020202030204" pitchFamily="34" charset="0"/>
            </a:rPr>
            <a:t>Dienstleister / Wanderbeirat</a:t>
          </a:r>
          <a:endParaRPr lang="de-DE" sz="1200" kern="1200" dirty="0">
            <a:latin typeface="Arial Narrow" panose="020B0606020202030204" pitchFamily="34" charset="0"/>
          </a:endParaRPr>
        </a:p>
      </dsp:txBody>
      <dsp:txXfrm rot="-10800000">
        <a:off x="0" y="2487802"/>
        <a:ext cx="8640960" cy="220307"/>
      </dsp:txXfrm>
    </dsp:sp>
    <dsp:sp modelId="{4F402C38-CD28-478D-A2B3-50605D993C99}">
      <dsp:nvSpPr>
        <dsp:cNvPr id="0" name=""/>
        <dsp:cNvSpPr/>
      </dsp:nvSpPr>
      <dsp:spPr>
        <a:xfrm>
          <a:off x="0" y="2708109"/>
          <a:ext cx="8640960" cy="187669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>
              <a:latin typeface="Arial Narrow" panose="020B0606020202030204" pitchFamily="34" charset="0"/>
            </a:rPr>
            <a:t>n. n. </a:t>
          </a:r>
          <a:endParaRPr lang="de-DE" sz="1200" kern="1200" dirty="0">
            <a:latin typeface="Arial Narrow" panose="020B0606020202030204" pitchFamily="34" charset="0"/>
          </a:endParaRPr>
        </a:p>
      </dsp:txBody>
      <dsp:txXfrm>
        <a:off x="0" y="2708109"/>
        <a:ext cx="8640960" cy="187669"/>
      </dsp:txXfrm>
    </dsp:sp>
    <dsp:sp modelId="{B8D5722E-CC51-40EE-8132-CC6D85C98FCE}">
      <dsp:nvSpPr>
        <dsp:cNvPr id="0" name=""/>
        <dsp:cNvSpPr/>
      </dsp:nvSpPr>
      <dsp:spPr>
        <a:xfrm rot="10800000">
          <a:off x="0" y="1866267"/>
          <a:ext cx="8640960" cy="627655"/>
        </a:xfrm>
        <a:prstGeom prst="upArrowCallout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kern="1200" dirty="0" smtClean="0">
              <a:latin typeface="Arial Narrow" panose="020B0606020202030204" pitchFamily="34" charset="0"/>
            </a:rPr>
            <a:t>Steuerungsgruppe</a:t>
          </a:r>
          <a:r>
            <a:rPr lang="de-DE" sz="1050" kern="1200" dirty="0" smtClean="0">
              <a:latin typeface="Century Gothic" panose="020B0502020202020204" pitchFamily="34" charset="0"/>
            </a:rPr>
            <a:t>:</a:t>
          </a:r>
          <a:endParaRPr lang="de-DE" sz="1050" kern="1200" dirty="0">
            <a:latin typeface="Century Gothic" panose="020B0502020202020204" pitchFamily="34" charset="0"/>
          </a:endParaRPr>
        </a:p>
      </dsp:txBody>
      <dsp:txXfrm rot="-10800000">
        <a:off x="0" y="1866267"/>
        <a:ext cx="8640960" cy="220307"/>
      </dsp:txXfrm>
    </dsp:sp>
    <dsp:sp modelId="{7CCD7293-A23C-4401-ADA5-70573AC835B4}">
      <dsp:nvSpPr>
        <dsp:cNvPr id="0" name=""/>
        <dsp:cNvSpPr/>
      </dsp:nvSpPr>
      <dsp:spPr>
        <a:xfrm>
          <a:off x="4219" y="2086575"/>
          <a:ext cx="1438753" cy="187669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>
              <a:latin typeface="Arial Narrow" panose="020B0606020202030204" pitchFamily="34" charset="0"/>
            </a:rPr>
            <a:t>EGV</a:t>
          </a:r>
          <a:endParaRPr lang="de-DE" sz="1200" kern="1200" dirty="0">
            <a:latin typeface="Arial Narrow" panose="020B0606020202030204" pitchFamily="34" charset="0"/>
          </a:endParaRPr>
        </a:p>
      </dsp:txBody>
      <dsp:txXfrm>
        <a:off x="4219" y="2086575"/>
        <a:ext cx="1438753" cy="187669"/>
      </dsp:txXfrm>
    </dsp:sp>
    <dsp:sp modelId="{7A3BD68B-05B3-4E1E-B24B-B31C7622C1C4}">
      <dsp:nvSpPr>
        <dsp:cNvPr id="0" name=""/>
        <dsp:cNvSpPr/>
      </dsp:nvSpPr>
      <dsp:spPr>
        <a:xfrm>
          <a:off x="1442972" y="2086575"/>
          <a:ext cx="1438753" cy="187669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>
              <a:latin typeface="Arial Narrow" panose="020B0606020202030204" pitchFamily="34" charset="0"/>
            </a:rPr>
            <a:t>LHB</a:t>
          </a:r>
          <a:endParaRPr lang="de-DE" sz="1200" kern="1200" dirty="0">
            <a:latin typeface="Arial Narrow" panose="020B0606020202030204" pitchFamily="34" charset="0"/>
          </a:endParaRPr>
        </a:p>
      </dsp:txBody>
      <dsp:txXfrm>
        <a:off x="1442972" y="2086575"/>
        <a:ext cx="1438753" cy="187669"/>
      </dsp:txXfrm>
    </dsp:sp>
    <dsp:sp modelId="{2FBB6269-4B9F-4415-8A16-9D80E957DF8E}">
      <dsp:nvSpPr>
        <dsp:cNvPr id="0" name=""/>
        <dsp:cNvSpPr/>
      </dsp:nvSpPr>
      <dsp:spPr>
        <a:xfrm>
          <a:off x="2881726" y="2086575"/>
          <a:ext cx="1438753" cy="187669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>
              <a:latin typeface="Arial Narrow" panose="020B0606020202030204" pitchFamily="34" charset="0"/>
            </a:rPr>
            <a:t>LTM</a:t>
          </a:r>
          <a:endParaRPr lang="de-DE" sz="1200" kern="1200" dirty="0">
            <a:latin typeface="Arial Narrow" panose="020B0606020202030204" pitchFamily="34" charset="0"/>
          </a:endParaRPr>
        </a:p>
      </dsp:txBody>
      <dsp:txXfrm>
        <a:off x="2881726" y="2086575"/>
        <a:ext cx="1438753" cy="187669"/>
      </dsp:txXfrm>
    </dsp:sp>
    <dsp:sp modelId="{B41FE0A1-FAF6-458D-8C25-CCC2EB46A326}">
      <dsp:nvSpPr>
        <dsp:cNvPr id="0" name=""/>
        <dsp:cNvSpPr/>
      </dsp:nvSpPr>
      <dsp:spPr>
        <a:xfrm>
          <a:off x="4320480" y="2086575"/>
          <a:ext cx="1438753" cy="187669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>
              <a:latin typeface="Arial Narrow" panose="020B0606020202030204" pitchFamily="34" charset="0"/>
            </a:rPr>
            <a:t>Landesverband</a:t>
          </a:r>
          <a:endParaRPr lang="de-DE" sz="1200" kern="1200" dirty="0">
            <a:latin typeface="Arial Narrow" panose="020B0606020202030204" pitchFamily="34" charset="0"/>
          </a:endParaRPr>
        </a:p>
      </dsp:txBody>
      <dsp:txXfrm>
        <a:off x="4320480" y="2086575"/>
        <a:ext cx="1438753" cy="187669"/>
      </dsp:txXfrm>
    </dsp:sp>
    <dsp:sp modelId="{7F761640-92D0-48A3-830A-E1DDF5ADB896}">
      <dsp:nvSpPr>
        <dsp:cNvPr id="0" name=""/>
        <dsp:cNvSpPr/>
      </dsp:nvSpPr>
      <dsp:spPr>
        <a:xfrm>
          <a:off x="5759233" y="2086575"/>
          <a:ext cx="1438753" cy="187669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>
              <a:latin typeface="Arial Narrow" panose="020B0606020202030204" pitchFamily="34" charset="0"/>
            </a:rPr>
            <a:t>Naturpark </a:t>
          </a:r>
          <a:endParaRPr lang="de-DE" sz="1200" kern="1200" dirty="0">
            <a:latin typeface="Arial Narrow" panose="020B0606020202030204" pitchFamily="34" charset="0"/>
          </a:endParaRPr>
        </a:p>
      </dsp:txBody>
      <dsp:txXfrm>
        <a:off x="5759233" y="2086575"/>
        <a:ext cx="1438753" cy="187669"/>
      </dsp:txXfrm>
    </dsp:sp>
    <dsp:sp modelId="{69164937-9702-4FB2-8F99-D21A4042C59B}">
      <dsp:nvSpPr>
        <dsp:cNvPr id="0" name=""/>
        <dsp:cNvSpPr/>
      </dsp:nvSpPr>
      <dsp:spPr>
        <a:xfrm>
          <a:off x="7197987" y="2086575"/>
          <a:ext cx="1438753" cy="187669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>
              <a:latin typeface="Arial Narrow" panose="020B0606020202030204" pitchFamily="34" charset="0"/>
            </a:rPr>
            <a:t>TWV</a:t>
          </a:r>
          <a:endParaRPr lang="de-DE" sz="1200" kern="1200" dirty="0">
            <a:latin typeface="Arial Narrow" panose="020B0606020202030204" pitchFamily="34" charset="0"/>
          </a:endParaRPr>
        </a:p>
      </dsp:txBody>
      <dsp:txXfrm>
        <a:off x="7197987" y="2086575"/>
        <a:ext cx="1438753" cy="187669"/>
      </dsp:txXfrm>
    </dsp:sp>
    <dsp:sp modelId="{26C26746-79ED-4AE9-A3FC-9F8F1D7F9D9C}">
      <dsp:nvSpPr>
        <dsp:cNvPr id="0" name=""/>
        <dsp:cNvSpPr/>
      </dsp:nvSpPr>
      <dsp:spPr>
        <a:xfrm rot="10800000">
          <a:off x="0" y="1244733"/>
          <a:ext cx="8640960" cy="627655"/>
        </a:xfrm>
        <a:prstGeom prst="upArrowCallout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>
              <a:latin typeface="Arial Narrow" panose="020B0606020202030204" pitchFamily="34" charset="0"/>
            </a:rPr>
            <a:t>Zuwendungsempfänger</a:t>
          </a:r>
          <a:r>
            <a:rPr lang="de-DE" sz="1050" kern="1200" dirty="0" smtClean="0">
              <a:latin typeface="Arial Narrow" panose="020B0606020202030204" pitchFamily="34" charset="0"/>
            </a:rPr>
            <a:t>: </a:t>
          </a:r>
          <a:endParaRPr lang="de-DE" sz="1050" kern="1200" dirty="0">
            <a:latin typeface="Arial Narrow" panose="020B0606020202030204" pitchFamily="34" charset="0"/>
          </a:endParaRPr>
        </a:p>
      </dsp:txBody>
      <dsp:txXfrm rot="-10800000">
        <a:off x="0" y="1244733"/>
        <a:ext cx="8640960" cy="220307"/>
      </dsp:txXfrm>
    </dsp:sp>
    <dsp:sp modelId="{756C646F-A620-46D1-A5A1-109F9D3E570F}">
      <dsp:nvSpPr>
        <dsp:cNvPr id="0" name=""/>
        <dsp:cNvSpPr/>
      </dsp:nvSpPr>
      <dsp:spPr>
        <a:xfrm>
          <a:off x="270" y="1482859"/>
          <a:ext cx="8636207" cy="187669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>
              <a:latin typeface="Arial Narrow" panose="020B0606020202030204" pitchFamily="34" charset="0"/>
            </a:rPr>
            <a:t>LTM GmbH – Kreis Lippe </a:t>
          </a:r>
          <a:endParaRPr lang="de-DE" sz="1200" kern="1200" dirty="0">
            <a:latin typeface="Arial Narrow" panose="020B0606020202030204" pitchFamily="34" charset="0"/>
          </a:endParaRPr>
        </a:p>
      </dsp:txBody>
      <dsp:txXfrm>
        <a:off x="270" y="1482859"/>
        <a:ext cx="8636207" cy="187669"/>
      </dsp:txXfrm>
    </dsp:sp>
    <dsp:sp modelId="{CD521AEA-5F2B-4C6A-A704-DE4A8F7EC1B1}">
      <dsp:nvSpPr>
        <dsp:cNvPr id="0" name=""/>
        <dsp:cNvSpPr/>
      </dsp:nvSpPr>
      <dsp:spPr>
        <a:xfrm rot="10800000">
          <a:off x="0" y="623199"/>
          <a:ext cx="8640960" cy="627655"/>
        </a:xfrm>
        <a:prstGeom prst="upArrowCallout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>
              <a:latin typeface="Arial Narrow" panose="020B0606020202030204" pitchFamily="34" charset="0"/>
            </a:rPr>
            <a:t>Bewilligungsbehörde</a:t>
          </a:r>
          <a:r>
            <a:rPr lang="de-DE" sz="1050" kern="1200" dirty="0" smtClean="0">
              <a:latin typeface="Arial Narrow" panose="020B0606020202030204" pitchFamily="34" charset="0"/>
            </a:rPr>
            <a:t>:</a:t>
          </a:r>
          <a:endParaRPr lang="de-DE" sz="1050" kern="1200" dirty="0">
            <a:latin typeface="Arial Narrow" panose="020B0606020202030204" pitchFamily="34" charset="0"/>
          </a:endParaRPr>
        </a:p>
      </dsp:txBody>
      <dsp:txXfrm rot="-10800000">
        <a:off x="0" y="623199"/>
        <a:ext cx="8640960" cy="220307"/>
      </dsp:txXfrm>
    </dsp:sp>
    <dsp:sp modelId="{91AB9081-2E55-4DE1-8C29-6183231DDE54}">
      <dsp:nvSpPr>
        <dsp:cNvPr id="0" name=""/>
        <dsp:cNvSpPr/>
      </dsp:nvSpPr>
      <dsp:spPr>
        <a:xfrm>
          <a:off x="0" y="861325"/>
          <a:ext cx="8640960" cy="187669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>
              <a:latin typeface="Arial Narrow" panose="020B0606020202030204" pitchFamily="34" charset="0"/>
            </a:rPr>
            <a:t>Bezirksregierung Detmold</a:t>
          </a:r>
          <a:endParaRPr lang="de-DE" sz="1200" kern="1200" dirty="0">
            <a:latin typeface="Arial Narrow" panose="020B0606020202030204" pitchFamily="34" charset="0"/>
          </a:endParaRPr>
        </a:p>
      </dsp:txBody>
      <dsp:txXfrm>
        <a:off x="0" y="861325"/>
        <a:ext cx="8640960" cy="187669"/>
      </dsp:txXfrm>
    </dsp:sp>
    <dsp:sp modelId="{24180935-2B04-42BA-9751-E071D9A3341D}">
      <dsp:nvSpPr>
        <dsp:cNvPr id="0" name=""/>
        <dsp:cNvSpPr/>
      </dsp:nvSpPr>
      <dsp:spPr>
        <a:xfrm rot="10800000">
          <a:off x="0" y="1664"/>
          <a:ext cx="8640960" cy="627655"/>
        </a:xfrm>
        <a:prstGeom prst="upArrowCallout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>
              <a:latin typeface="Arial Narrow" panose="020B0606020202030204" pitchFamily="34" charset="0"/>
            </a:rPr>
            <a:t>Zuwendungsgeber:</a:t>
          </a:r>
          <a:endParaRPr lang="de-DE" sz="1200" kern="1200" dirty="0">
            <a:latin typeface="Arial Narrow" panose="020B0606020202030204" pitchFamily="34" charset="0"/>
          </a:endParaRPr>
        </a:p>
      </dsp:txBody>
      <dsp:txXfrm rot="-10800000">
        <a:off x="0" y="1664"/>
        <a:ext cx="8640960" cy="220307"/>
      </dsp:txXfrm>
    </dsp:sp>
    <dsp:sp modelId="{94E89B13-8974-49F4-84D8-F9BE33FB4359}">
      <dsp:nvSpPr>
        <dsp:cNvPr id="0" name=""/>
        <dsp:cNvSpPr/>
      </dsp:nvSpPr>
      <dsp:spPr>
        <a:xfrm>
          <a:off x="0" y="221971"/>
          <a:ext cx="8640960" cy="187669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>
              <a:latin typeface="Arial Narrow" panose="020B0606020202030204" pitchFamily="34" charset="0"/>
            </a:rPr>
            <a:t>Bund (40 %)  und Land NRW (40 %) </a:t>
          </a:r>
          <a:endParaRPr lang="de-DE" sz="1200" kern="1200" dirty="0">
            <a:latin typeface="Arial Narrow" panose="020B0606020202030204" pitchFamily="34" charset="0"/>
          </a:endParaRPr>
        </a:p>
      </dsp:txBody>
      <dsp:txXfrm>
        <a:off x="0" y="221971"/>
        <a:ext cx="8640960" cy="1876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17779B-E08A-40C3-9623-AC325DF6BDDB}">
      <dsp:nvSpPr>
        <dsp:cNvPr id="0" name=""/>
        <dsp:cNvSpPr/>
      </dsp:nvSpPr>
      <dsp:spPr>
        <a:xfrm>
          <a:off x="1680707" y="980214"/>
          <a:ext cx="2927788" cy="3052217"/>
        </a:xfrm>
        <a:prstGeom prst="pie">
          <a:avLst>
            <a:gd name="adj1" fmla="val 16200000"/>
            <a:gd name="adj2" fmla="val 1800000"/>
          </a:avLst>
        </a:prstGeom>
        <a:solidFill>
          <a:srgbClr val="FFC000"/>
        </a:solidFill>
        <a:ln w="63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>
              <a:latin typeface="Arial Narrow" panose="020B0606020202030204" pitchFamily="34" charset="0"/>
            </a:rPr>
            <a:t>zum Tourismus im </a:t>
          </a:r>
        </a:p>
      </dsp:txBody>
      <dsp:txXfrm>
        <a:off x="3272518" y="1543421"/>
        <a:ext cx="993356" cy="1017405"/>
      </dsp:txXfrm>
    </dsp:sp>
    <dsp:sp modelId="{ADB929C6-F33C-4F7D-9BAC-1763C2A1AF1A}">
      <dsp:nvSpPr>
        <dsp:cNvPr id="0" name=""/>
        <dsp:cNvSpPr/>
      </dsp:nvSpPr>
      <dsp:spPr>
        <a:xfrm>
          <a:off x="-71995" y="360041"/>
          <a:ext cx="3447743" cy="3790310"/>
        </a:xfrm>
        <a:prstGeom prst="pie">
          <a:avLst>
            <a:gd name="adj1" fmla="val 1800000"/>
            <a:gd name="adj2" fmla="val 9000000"/>
          </a:avLst>
        </a:prstGeom>
        <a:solidFill>
          <a:schemeClr val="bg1"/>
        </a:solidFill>
        <a:ln w="63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600" kern="1200" dirty="0"/>
        </a:p>
      </dsp:txBody>
      <dsp:txXfrm>
        <a:off x="872028" y="2751546"/>
        <a:ext cx="1559693" cy="1173191"/>
      </dsp:txXfrm>
    </dsp:sp>
    <dsp:sp modelId="{9EFF8C86-3EA4-4A49-BEC9-7E51A72C85F5}">
      <dsp:nvSpPr>
        <dsp:cNvPr id="0" name=""/>
        <dsp:cNvSpPr/>
      </dsp:nvSpPr>
      <dsp:spPr>
        <a:xfrm>
          <a:off x="1608140" y="986185"/>
          <a:ext cx="3000398" cy="3052217"/>
        </a:xfrm>
        <a:prstGeom prst="pie">
          <a:avLst>
            <a:gd name="adj1" fmla="val 9000000"/>
            <a:gd name="adj2" fmla="val 16200000"/>
          </a:avLst>
        </a:prstGeom>
        <a:solidFill>
          <a:srgbClr val="C00000"/>
        </a:solidFill>
        <a:ln w="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>
              <a:latin typeface="Arial Narrow" panose="020B0606020202030204" pitchFamily="34" charset="0"/>
            </a:rPr>
            <a:t>Daten, Zahlen &amp; Fakten </a:t>
          </a:r>
        </a:p>
      </dsp:txBody>
      <dsp:txXfrm>
        <a:off x="1929612" y="1585728"/>
        <a:ext cx="1017992" cy="10174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99255" cy="340670"/>
          </a:xfrm>
          <a:prstGeom prst="rect">
            <a:avLst/>
          </a:prstGeom>
        </p:spPr>
        <p:txBody>
          <a:bodyPr vert="horz" lIns="91015" tIns="45507" rIns="91015" bIns="45507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19448" y="0"/>
            <a:ext cx="4296950" cy="340670"/>
          </a:xfrm>
          <a:prstGeom prst="rect">
            <a:avLst/>
          </a:prstGeom>
        </p:spPr>
        <p:txBody>
          <a:bodyPr vert="horz" lIns="91015" tIns="45507" rIns="91015" bIns="45507" rtlCol="0"/>
          <a:lstStyle>
            <a:lvl1pPr algn="r">
              <a:defRPr sz="1200"/>
            </a:lvl1pPr>
          </a:lstStyle>
          <a:p>
            <a:fld id="{5018CB45-BA2A-416B-A93D-5BF891994B21}" type="datetimeFigureOut">
              <a:rPr lang="de-DE" smtClean="0"/>
              <a:t>14.02.2020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6478146"/>
            <a:ext cx="4299255" cy="340670"/>
          </a:xfrm>
          <a:prstGeom prst="rect">
            <a:avLst/>
          </a:prstGeom>
        </p:spPr>
        <p:txBody>
          <a:bodyPr vert="horz" lIns="91015" tIns="45507" rIns="91015" bIns="45507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19448" y="6478146"/>
            <a:ext cx="4296950" cy="340670"/>
          </a:xfrm>
          <a:prstGeom prst="rect">
            <a:avLst/>
          </a:prstGeom>
        </p:spPr>
        <p:txBody>
          <a:bodyPr vert="horz" lIns="91015" tIns="45507" rIns="91015" bIns="45507" rtlCol="0" anchor="b"/>
          <a:lstStyle>
            <a:lvl1pPr algn="r">
              <a:defRPr sz="1200"/>
            </a:lvl1pPr>
          </a:lstStyle>
          <a:p>
            <a:fld id="{45B011F2-B52C-4A18-94FB-AF45865C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67975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4298103" cy="340995"/>
          </a:xfrm>
          <a:prstGeom prst="rect">
            <a:avLst/>
          </a:prstGeom>
        </p:spPr>
        <p:txBody>
          <a:bodyPr vert="horz" lIns="91415" tIns="45707" rIns="91415" bIns="45707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18302" y="3"/>
            <a:ext cx="4298103" cy="340995"/>
          </a:xfrm>
          <a:prstGeom prst="rect">
            <a:avLst/>
          </a:prstGeom>
        </p:spPr>
        <p:txBody>
          <a:bodyPr vert="horz" lIns="91415" tIns="45707" rIns="91415" bIns="45707" rtlCol="0"/>
          <a:lstStyle>
            <a:lvl1pPr algn="r">
              <a:defRPr sz="1200"/>
            </a:lvl1pPr>
          </a:lstStyle>
          <a:p>
            <a:fld id="{D9E9E7D0-DB57-48D0-9BF2-0481DFBA955D}" type="datetimeFigureOut">
              <a:rPr lang="de-DE" smtClean="0"/>
              <a:t>14.02.2020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686050" y="511175"/>
            <a:ext cx="4546600" cy="2557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5" tIns="45707" rIns="91415" bIns="45707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1870" y="3239457"/>
            <a:ext cx="7934960" cy="3068955"/>
          </a:xfrm>
          <a:prstGeom prst="rect">
            <a:avLst/>
          </a:prstGeom>
        </p:spPr>
        <p:txBody>
          <a:bodyPr vert="horz" lIns="91415" tIns="45707" rIns="91415" bIns="45707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477725"/>
            <a:ext cx="4298103" cy="340995"/>
          </a:xfrm>
          <a:prstGeom prst="rect">
            <a:avLst/>
          </a:prstGeom>
        </p:spPr>
        <p:txBody>
          <a:bodyPr vert="horz" lIns="91415" tIns="45707" rIns="91415" bIns="45707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18302" y="6477725"/>
            <a:ext cx="4298103" cy="340995"/>
          </a:xfrm>
          <a:prstGeom prst="rect">
            <a:avLst/>
          </a:prstGeom>
        </p:spPr>
        <p:txBody>
          <a:bodyPr vert="horz" lIns="91415" tIns="45707" rIns="91415" bIns="45707" rtlCol="0" anchor="b"/>
          <a:lstStyle>
            <a:lvl1pPr algn="r">
              <a:defRPr sz="1200"/>
            </a:lvl1pPr>
          </a:lstStyle>
          <a:p>
            <a:fld id="{3521351C-4D68-4E7A-B4E2-7E6A161607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8254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4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968942" eaLnBrk="0" hangingPunct="0">
              <a:tabLst>
                <a:tab pos="729518" algn="l"/>
                <a:tab pos="1460643" algn="l"/>
                <a:tab pos="2191767" algn="l"/>
                <a:tab pos="2924499" algn="l"/>
                <a:tab pos="3655624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52014" indent="-289236" defTabSz="968942" eaLnBrk="0" hangingPunct="0">
              <a:tabLst>
                <a:tab pos="729518" algn="l"/>
                <a:tab pos="1460643" algn="l"/>
                <a:tab pos="2191767" algn="l"/>
                <a:tab pos="2924499" algn="l"/>
                <a:tab pos="3655624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56945" indent="-231389" defTabSz="968942" eaLnBrk="0" hangingPunct="0">
              <a:tabLst>
                <a:tab pos="729518" algn="l"/>
                <a:tab pos="1460643" algn="l"/>
                <a:tab pos="2191767" algn="l"/>
                <a:tab pos="2924499" algn="l"/>
                <a:tab pos="3655624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19722" indent="-231389" defTabSz="968942" eaLnBrk="0" hangingPunct="0">
              <a:tabLst>
                <a:tab pos="729518" algn="l"/>
                <a:tab pos="1460643" algn="l"/>
                <a:tab pos="2191767" algn="l"/>
                <a:tab pos="2924499" algn="l"/>
                <a:tab pos="3655624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82500" indent="-231389" defTabSz="968942" eaLnBrk="0" hangingPunct="0">
              <a:tabLst>
                <a:tab pos="729518" algn="l"/>
                <a:tab pos="1460643" algn="l"/>
                <a:tab pos="2191767" algn="l"/>
                <a:tab pos="2924499" algn="l"/>
                <a:tab pos="3655624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45278" indent="-231389" defTabSz="968942" eaLnBrk="0" fontAlgn="base" hangingPunct="0">
              <a:spcBef>
                <a:spcPct val="0"/>
              </a:spcBef>
              <a:spcAft>
                <a:spcPct val="0"/>
              </a:spcAft>
              <a:tabLst>
                <a:tab pos="729518" algn="l"/>
                <a:tab pos="1460643" algn="l"/>
                <a:tab pos="2191767" algn="l"/>
                <a:tab pos="2924499" algn="l"/>
                <a:tab pos="3655624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3008056" indent="-231389" defTabSz="968942" eaLnBrk="0" fontAlgn="base" hangingPunct="0">
              <a:spcBef>
                <a:spcPct val="0"/>
              </a:spcBef>
              <a:spcAft>
                <a:spcPct val="0"/>
              </a:spcAft>
              <a:tabLst>
                <a:tab pos="729518" algn="l"/>
                <a:tab pos="1460643" algn="l"/>
                <a:tab pos="2191767" algn="l"/>
                <a:tab pos="2924499" algn="l"/>
                <a:tab pos="3655624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70834" indent="-231389" defTabSz="968942" eaLnBrk="0" fontAlgn="base" hangingPunct="0">
              <a:spcBef>
                <a:spcPct val="0"/>
              </a:spcBef>
              <a:spcAft>
                <a:spcPct val="0"/>
              </a:spcAft>
              <a:tabLst>
                <a:tab pos="729518" algn="l"/>
                <a:tab pos="1460643" algn="l"/>
                <a:tab pos="2191767" algn="l"/>
                <a:tab pos="2924499" algn="l"/>
                <a:tab pos="3655624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933612" indent="-231389" defTabSz="968942" eaLnBrk="0" fontAlgn="base" hangingPunct="0">
              <a:spcBef>
                <a:spcPct val="0"/>
              </a:spcBef>
              <a:spcAft>
                <a:spcPct val="0"/>
              </a:spcAft>
              <a:tabLst>
                <a:tab pos="729518" algn="l"/>
                <a:tab pos="1460643" algn="l"/>
                <a:tab pos="2191767" algn="l"/>
                <a:tab pos="2924499" algn="l"/>
                <a:tab pos="3655624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de-DE" altLang="de-DE" sz="1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07.03.14</a:t>
            </a:r>
          </a:p>
        </p:txBody>
      </p:sp>
      <p:sp>
        <p:nvSpPr>
          <p:cNvPr id="132099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968942" eaLnBrk="0" hangingPunct="0">
              <a:tabLst>
                <a:tab pos="729518" algn="l"/>
                <a:tab pos="1460643" algn="l"/>
                <a:tab pos="2191767" algn="l"/>
                <a:tab pos="2924499" algn="l"/>
                <a:tab pos="3655624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52014" indent="-289236" defTabSz="968942" eaLnBrk="0" hangingPunct="0">
              <a:tabLst>
                <a:tab pos="729518" algn="l"/>
                <a:tab pos="1460643" algn="l"/>
                <a:tab pos="2191767" algn="l"/>
                <a:tab pos="2924499" algn="l"/>
                <a:tab pos="3655624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56945" indent="-231389" defTabSz="968942" eaLnBrk="0" hangingPunct="0">
              <a:tabLst>
                <a:tab pos="729518" algn="l"/>
                <a:tab pos="1460643" algn="l"/>
                <a:tab pos="2191767" algn="l"/>
                <a:tab pos="2924499" algn="l"/>
                <a:tab pos="3655624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19722" indent="-231389" defTabSz="968942" eaLnBrk="0" hangingPunct="0">
              <a:tabLst>
                <a:tab pos="729518" algn="l"/>
                <a:tab pos="1460643" algn="l"/>
                <a:tab pos="2191767" algn="l"/>
                <a:tab pos="2924499" algn="l"/>
                <a:tab pos="3655624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82500" indent="-231389" defTabSz="968942" eaLnBrk="0" hangingPunct="0">
              <a:tabLst>
                <a:tab pos="729518" algn="l"/>
                <a:tab pos="1460643" algn="l"/>
                <a:tab pos="2191767" algn="l"/>
                <a:tab pos="2924499" algn="l"/>
                <a:tab pos="3655624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45278" indent="-231389" defTabSz="968942" eaLnBrk="0" fontAlgn="base" hangingPunct="0">
              <a:spcBef>
                <a:spcPct val="0"/>
              </a:spcBef>
              <a:spcAft>
                <a:spcPct val="0"/>
              </a:spcAft>
              <a:tabLst>
                <a:tab pos="729518" algn="l"/>
                <a:tab pos="1460643" algn="l"/>
                <a:tab pos="2191767" algn="l"/>
                <a:tab pos="2924499" algn="l"/>
                <a:tab pos="3655624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3008056" indent="-231389" defTabSz="968942" eaLnBrk="0" fontAlgn="base" hangingPunct="0">
              <a:spcBef>
                <a:spcPct val="0"/>
              </a:spcBef>
              <a:spcAft>
                <a:spcPct val="0"/>
              </a:spcAft>
              <a:tabLst>
                <a:tab pos="729518" algn="l"/>
                <a:tab pos="1460643" algn="l"/>
                <a:tab pos="2191767" algn="l"/>
                <a:tab pos="2924499" algn="l"/>
                <a:tab pos="3655624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70834" indent="-231389" defTabSz="968942" eaLnBrk="0" fontAlgn="base" hangingPunct="0">
              <a:spcBef>
                <a:spcPct val="0"/>
              </a:spcBef>
              <a:spcAft>
                <a:spcPct val="0"/>
              </a:spcAft>
              <a:tabLst>
                <a:tab pos="729518" algn="l"/>
                <a:tab pos="1460643" algn="l"/>
                <a:tab pos="2191767" algn="l"/>
                <a:tab pos="2924499" algn="l"/>
                <a:tab pos="3655624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933612" indent="-231389" defTabSz="968942" eaLnBrk="0" fontAlgn="base" hangingPunct="0">
              <a:spcBef>
                <a:spcPct val="0"/>
              </a:spcBef>
              <a:spcAft>
                <a:spcPct val="0"/>
              </a:spcAft>
              <a:tabLst>
                <a:tab pos="729518" algn="l"/>
                <a:tab pos="1460643" algn="l"/>
                <a:tab pos="2191767" algn="l"/>
                <a:tab pos="2924499" algn="l"/>
                <a:tab pos="3655624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fld id="{73F4A3DF-12DF-4A41-BE4D-CD0CC7D0A4B7}" type="slidenum">
              <a:rPr lang="de-DE" altLang="de-DE" sz="1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/>
              <a:t>17</a:t>
            </a:fld>
            <a:endParaRPr lang="de-DE" altLang="de-DE" sz="120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210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13013" y="403225"/>
            <a:ext cx="4994275" cy="2809875"/>
          </a:xfrm>
          <a:solidFill>
            <a:srgbClr val="FFFFFF"/>
          </a:solidFill>
          <a:ln/>
        </p:spPr>
      </p:sp>
      <p:sp>
        <p:nvSpPr>
          <p:cNvPr id="13210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36821" y="3271080"/>
            <a:ext cx="7346650" cy="31022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402" tIns="46201" rIns="92402" bIns="46201" anchor="ctr"/>
          <a:lstStyle/>
          <a:p>
            <a:endParaRPr lang="de-DE" altLang="de-DE">
              <a:latin typeface="Times New Roman" pitchFamily="18" charset="0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8151975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8942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52014" indent="-289236" defTabSz="968942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56945" indent="-231389" defTabSz="968942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19722" indent="-231389" defTabSz="968942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82500" indent="-231389" defTabSz="968942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45278" indent="-231389" defTabSz="96894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3008056" indent="-231389" defTabSz="96894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70834" indent="-231389" defTabSz="96894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933612" indent="-231389" defTabSz="96894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FC4C29BA-1EA8-4A75-9C0A-E6FC8F7FC9E4}" type="slidenum">
              <a:rPr lang="de-DE" altLang="de-DE" sz="1200">
                <a:ea typeface="MS PGothic" pitchFamily="34" charset="-128"/>
                <a:cs typeface="Arial" pitchFamily="34" charset="0"/>
              </a:rPr>
              <a:pPr/>
              <a:t>26</a:t>
            </a:fld>
            <a:endParaRPr lang="de-DE" altLang="de-DE" sz="1200"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223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16213" y="517525"/>
            <a:ext cx="4587875" cy="2581275"/>
          </a:xfrm>
          <a:ln/>
        </p:spPr>
      </p:sp>
      <p:sp>
        <p:nvSpPr>
          <p:cNvPr id="223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550315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7"/>
          <p:cNvSpPr txBox="1">
            <a:spLocks noGrp="1" noChangeArrowheads="1"/>
          </p:cNvSpPr>
          <p:nvPr/>
        </p:nvSpPr>
        <p:spPr bwMode="auto">
          <a:xfrm>
            <a:off x="5675042" y="6542160"/>
            <a:ext cx="4345247" cy="344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942" tIns="48469" rIns="96942" bIns="48469" anchor="b"/>
          <a:lstStyle>
            <a:lvl1pPr defTabSz="95885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defTabSz="95885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defTabSz="95885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defTabSz="95885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defTabSz="95885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/>
            <a:fld id="{D998605D-A05E-4731-9CE7-04F1FB353AC0}" type="slidenum">
              <a:rPr lang="de-DE" altLang="de-DE" sz="1300">
                <a:ea typeface="MS PGothic" pitchFamily="34" charset="-128"/>
                <a:cs typeface="Arial" pitchFamily="34" charset="0"/>
              </a:rPr>
              <a:pPr algn="r"/>
              <a:t>27</a:t>
            </a:fld>
            <a:endParaRPr lang="de-DE" altLang="de-DE" sz="1300"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228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16213" y="517525"/>
            <a:ext cx="4587875" cy="2581275"/>
          </a:xfrm>
          <a:ln/>
        </p:spPr>
      </p:sp>
      <p:sp>
        <p:nvSpPr>
          <p:cNvPr id="228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813786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8942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52014" indent="-289236" defTabSz="968942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56945" indent="-231389" defTabSz="968942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19722" indent="-231389" defTabSz="968942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82500" indent="-231389" defTabSz="968942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45278" indent="-231389" defTabSz="96894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3008056" indent="-231389" defTabSz="96894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70834" indent="-231389" defTabSz="96894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933612" indent="-231389" defTabSz="96894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A450F611-98D5-4B6C-A264-C15BF74D6813}" type="slidenum">
              <a:rPr lang="de-DE" altLang="de-DE" sz="1200">
                <a:ea typeface="MS PGothic" pitchFamily="34" charset="-128"/>
                <a:cs typeface="Arial" pitchFamily="34" charset="0"/>
              </a:rPr>
              <a:pPr/>
              <a:t>28</a:t>
            </a:fld>
            <a:endParaRPr lang="de-DE" altLang="de-DE" sz="1200"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229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16213" y="517525"/>
            <a:ext cx="4587875" cy="2581275"/>
          </a:xfrm>
          <a:ln/>
        </p:spPr>
      </p:sp>
      <p:sp>
        <p:nvSpPr>
          <p:cNvPr id="229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29751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8942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52014" indent="-289236" defTabSz="968942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56945" indent="-231389" defTabSz="968942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19722" indent="-231389" defTabSz="968942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82500" indent="-231389" defTabSz="968942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45278" indent="-231389" defTabSz="96894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3008056" indent="-231389" defTabSz="96894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70834" indent="-231389" defTabSz="96894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933612" indent="-231389" defTabSz="96894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1E6887A1-FCA4-4FA4-9CE1-2E599F3B28C0}" type="slidenum">
              <a:rPr lang="de-DE" altLang="de-DE" sz="1200">
                <a:ea typeface="MS PGothic" pitchFamily="34" charset="-128"/>
                <a:cs typeface="Arial" pitchFamily="34" charset="0"/>
              </a:rPr>
              <a:pPr/>
              <a:t>29</a:t>
            </a:fld>
            <a:endParaRPr lang="de-DE" altLang="de-DE" sz="1200"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230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16213" y="517525"/>
            <a:ext cx="4587875" cy="2581275"/>
          </a:xfrm>
          <a:ln/>
        </p:spPr>
      </p:sp>
      <p:sp>
        <p:nvSpPr>
          <p:cNvPr id="230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340163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8942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52014" indent="-289236" defTabSz="968942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56945" indent="-231389" defTabSz="968942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19722" indent="-231389" defTabSz="968942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82500" indent="-231389" defTabSz="968942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45278" indent="-231389" defTabSz="96894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3008056" indent="-231389" defTabSz="96894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70834" indent="-231389" defTabSz="96894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933612" indent="-231389" defTabSz="96894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0193ABA4-5F79-4818-A99E-D6D6CDF75F89}" type="slidenum">
              <a:rPr lang="de-DE" altLang="de-DE" sz="1200">
                <a:ea typeface="MS PGothic" pitchFamily="34" charset="-128"/>
                <a:cs typeface="Arial" pitchFamily="34" charset="0"/>
              </a:rPr>
              <a:pPr/>
              <a:t>30</a:t>
            </a:fld>
            <a:endParaRPr lang="de-DE" altLang="de-DE" sz="1200"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231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16213" y="517525"/>
            <a:ext cx="4587875" cy="2581275"/>
          </a:xfrm>
          <a:ln/>
        </p:spPr>
      </p:sp>
      <p:sp>
        <p:nvSpPr>
          <p:cNvPr id="231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567875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8942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52014" indent="-289236" defTabSz="968942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56945" indent="-231389" defTabSz="968942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19722" indent="-231389" defTabSz="968942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82500" indent="-231389" defTabSz="968942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45278" indent="-231389" defTabSz="96894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3008056" indent="-231389" defTabSz="96894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70834" indent="-231389" defTabSz="96894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933612" indent="-231389" defTabSz="96894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203F16F1-50C3-4360-BCBC-97E9679C05E5}" type="slidenum">
              <a:rPr lang="de-DE" altLang="de-DE" sz="1200">
                <a:ea typeface="MS PGothic" pitchFamily="34" charset="-128"/>
                <a:cs typeface="Arial" pitchFamily="34" charset="0"/>
              </a:rPr>
              <a:pPr/>
              <a:t>31</a:t>
            </a:fld>
            <a:endParaRPr lang="de-DE" altLang="de-DE" sz="1200"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232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16213" y="517525"/>
            <a:ext cx="4587875" cy="2581275"/>
          </a:xfrm>
          <a:ln/>
        </p:spPr>
      </p:sp>
      <p:sp>
        <p:nvSpPr>
          <p:cNvPr id="232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025542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7"/>
          <p:cNvSpPr txBox="1">
            <a:spLocks noGrp="1" noChangeArrowheads="1"/>
          </p:cNvSpPr>
          <p:nvPr/>
        </p:nvSpPr>
        <p:spPr bwMode="auto">
          <a:xfrm>
            <a:off x="5675042" y="6542160"/>
            <a:ext cx="4345247" cy="344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942" tIns="48469" rIns="96942" bIns="48469" anchor="b"/>
          <a:lstStyle>
            <a:lvl1pPr defTabSz="95885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defTabSz="95885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defTabSz="95885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defTabSz="95885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defTabSz="95885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/>
            <a:fld id="{521A8625-F490-4CEA-BB7C-D6B2EA6C5DCC}" type="slidenum">
              <a:rPr lang="de-DE" altLang="de-DE" sz="1300">
                <a:ea typeface="MS PGothic" pitchFamily="34" charset="-128"/>
                <a:cs typeface="Arial" pitchFamily="34" charset="0"/>
              </a:rPr>
              <a:pPr algn="r"/>
              <a:t>32</a:t>
            </a:fld>
            <a:endParaRPr lang="de-DE" altLang="de-DE" sz="1300"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234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16213" y="517525"/>
            <a:ext cx="4587875" cy="2581275"/>
          </a:xfrm>
          <a:ln/>
        </p:spPr>
      </p:sp>
      <p:sp>
        <p:nvSpPr>
          <p:cNvPr id="234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561963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8942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52014" indent="-289236" defTabSz="968942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56945" indent="-231389" defTabSz="968942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19722" indent="-231389" defTabSz="968942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82500" indent="-231389" defTabSz="968942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45278" indent="-231389" defTabSz="96894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3008056" indent="-231389" defTabSz="96894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70834" indent="-231389" defTabSz="96894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933612" indent="-231389" defTabSz="96894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D071485C-3805-4BCC-A6F3-203CEC92C5BE}" type="slidenum">
              <a:rPr lang="de-DE" altLang="de-DE" sz="1200">
                <a:ea typeface="MS PGothic" pitchFamily="34" charset="-128"/>
                <a:cs typeface="Arial" pitchFamily="34" charset="0"/>
              </a:rPr>
              <a:pPr/>
              <a:t>33</a:t>
            </a:fld>
            <a:endParaRPr lang="de-DE" altLang="de-DE" sz="1200"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235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16213" y="517525"/>
            <a:ext cx="4587875" cy="2581275"/>
          </a:xfrm>
          <a:ln/>
        </p:spPr>
      </p:sp>
      <p:sp>
        <p:nvSpPr>
          <p:cNvPr id="235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780319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8942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52014" indent="-289236" defTabSz="968942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56945" indent="-231389" defTabSz="968942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19722" indent="-231389" defTabSz="968942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82500" indent="-231389" defTabSz="968942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45278" indent="-231389" defTabSz="96894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3008056" indent="-231389" defTabSz="96894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70834" indent="-231389" defTabSz="96894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933612" indent="-231389" defTabSz="96894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A3BBAAF9-D223-4406-A98D-430331D0272E}" type="slidenum">
              <a:rPr lang="de-DE" altLang="de-DE" sz="1200">
                <a:ea typeface="MS PGothic" pitchFamily="34" charset="-128"/>
                <a:cs typeface="Arial" pitchFamily="34" charset="0"/>
              </a:rPr>
              <a:pPr/>
              <a:t>34</a:t>
            </a:fld>
            <a:endParaRPr lang="de-DE" altLang="de-DE" sz="1200"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236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16213" y="517525"/>
            <a:ext cx="4587875" cy="2581275"/>
          </a:xfrm>
          <a:ln/>
        </p:spPr>
      </p:sp>
      <p:sp>
        <p:nvSpPr>
          <p:cNvPr id="236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00867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 txBox="1">
            <a:spLocks noGrp="1" noChangeArrowheads="1"/>
          </p:cNvSpPr>
          <p:nvPr/>
        </p:nvSpPr>
        <p:spPr bwMode="auto">
          <a:xfrm>
            <a:off x="5679725" y="6542160"/>
            <a:ext cx="4340564" cy="344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84" tIns="46490" rIns="92984" bIns="46490" anchor="b"/>
          <a:lstStyle>
            <a:lvl1pPr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>
              <a:spcBef>
                <a:spcPct val="0"/>
              </a:spcBef>
            </a:pPr>
            <a:fld id="{47AA5903-9477-48B0-A1E0-E68D4E52B7D9}" type="slidenum">
              <a:rPr lang="de-DE" altLang="de-DE"/>
              <a:pPr algn="r">
                <a:spcBef>
                  <a:spcPct val="0"/>
                </a:spcBef>
              </a:pPr>
              <a:t>35</a:t>
            </a:fld>
            <a:endParaRPr lang="de-DE" altLang="de-DE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14625" y="515938"/>
            <a:ext cx="4591050" cy="2582862"/>
          </a:xfrm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862718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8942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52014" indent="-289236" defTabSz="968942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56945" indent="-231389" defTabSz="968942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19722" indent="-231389" defTabSz="968942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82500" indent="-231389" defTabSz="968942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45278" indent="-231389" defTabSz="96894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3008056" indent="-231389" defTabSz="96894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70834" indent="-231389" defTabSz="96894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933612" indent="-231389" defTabSz="96894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1CD44387-595E-4314-BDF5-2136E8B49282}" type="slidenum">
              <a:rPr lang="de-DE" altLang="de-DE" sz="1200">
                <a:ea typeface="MS PGothic" pitchFamily="34" charset="-128"/>
                <a:cs typeface="Arial" pitchFamily="34" charset="0"/>
              </a:rPr>
              <a:pPr/>
              <a:t>18</a:t>
            </a:fld>
            <a:endParaRPr lang="de-DE" altLang="de-DE" sz="1200"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207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16213" y="517525"/>
            <a:ext cx="4587875" cy="2581275"/>
          </a:xfrm>
          <a:ln/>
        </p:spPr>
      </p:sp>
      <p:sp>
        <p:nvSpPr>
          <p:cNvPr id="207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735753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 txBox="1">
            <a:spLocks noGrp="1" noChangeArrowheads="1"/>
          </p:cNvSpPr>
          <p:nvPr/>
        </p:nvSpPr>
        <p:spPr bwMode="auto">
          <a:xfrm>
            <a:off x="5679725" y="6542160"/>
            <a:ext cx="4340564" cy="344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84" tIns="46490" rIns="92984" bIns="46490" anchor="b"/>
          <a:lstStyle>
            <a:lvl1pPr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>
              <a:spcBef>
                <a:spcPct val="0"/>
              </a:spcBef>
            </a:pPr>
            <a:fld id="{94888729-4242-4B02-B1A8-3816E2DE760A}" type="slidenum">
              <a:rPr lang="de-DE" altLang="de-DE"/>
              <a:pPr algn="r">
                <a:spcBef>
                  <a:spcPct val="0"/>
                </a:spcBef>
              </a:pPr>
              <a:t>37</a:t>
            </a:fld>
            <a:endParaRPr lang="de-DE" altLang="de-DE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14625" y="515938"/>
            <a:ext cx="4591050" cy="2582862"/>
          </a:xfrm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1941398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 txBox="1">
            <a:spLocks noGrp="1" noChangeArrowheads="1"/>
          </p:cNvSpPr>
          <p:nvPr/>
        </p:nvSpPr>
        <p:spPr bwMode="auto">
          <a:xfrm>
            <a:off x="5679725" y="6542160"/>
            <a:ext cx="4340564" cy="344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84" tIns="46490" rIns="92984" bIns="46490" anchor="b"/>
          <a:lstStyle>
            <a:lvl1pPr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>
              <a:spcBef>
                <a:spcPct val="0"/>
              </a:spcBef>
            </a:pPr>
            <a:fld id="{A1011A94-F24A-42F5-A02A-0286A33358D9}" type="slidenum">
              <a:rPr lang="de-DE" altLang="de-DE"/>
              <a:pPr algn="r">
                <a:spcBef>
                  <a:spcPct val="0"/>
                </a:spcBef>
              </a:pPr>
              <a:t>38</a:t>
            </a:fld>
            <a:endParaRPr lang="de-DE" altLang="de-DE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14625" y="515938"/>
            <a:ext cx="4591050" cy="2582862"/>
          </a:xfrm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7769714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 txBox="1">
            <a:spLocks noGrp="1" noChangeArrowheads="1"/>
          </p:cNvSpPr>
          <p:nvPr/>
        </p:nvSpPr>
        <p:spPr bwMode="auto">
          <a:xfrm>
            <a:off x="5679725" y="6542160"/>
            <a:ext cx="4340564" cy="344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84" tIns="46490" rIns="92984" bIns="46490" anchor="b"/>
          <a:lstStyle>
            <a:lvl1pPr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>
              <a:spcBef>
                <a:spcPct val="0"/>
              </a:spcBef>
            </a:pPr>
            <a:fld id="{F6A6EC26-42DD-430C-A0E8-FFD534257CB6}" type="slidenum">
              <a:rPr lang="de-DE" altLang="de-DE"/>
              <a:pPr algn="r">
                <a:spcBef>
                  <a:spcPct val="0"/>
                </a:spcBef>
              </a:pPr>
              <a:t>39</a:t>
            </a:fld>
            <a:endParaRPr lang="de-DE" altLang="de-DE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14625" y="515938"/>
            <a:ext cx="4591050" cy="2582862"/>
          </a:xfrm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8249752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 txBox="1">
            <a:spLocks noGrp="1" noChangeArrowheads="1"/>
          </p:cNvSpPr>
          <p:nvPr/>
        </p:nvSpPr>
        <p:spPr bwMode="auto">
          <a:xfrm>
            <a:off x="5679725" y="6542160"/>
            <a:ext cx="4340564" cy="344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84" tIns="46490" rIns="92984" bIns="46490" anchor="b"/>
          <a:lstStyle>
            <a:lvl1pPr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>
              <a:spcBef>
                <a:spcPct val="0"/>
              </a:spcBef>
            </a:pPr>
            <a:fld id="{42180BC2-BC5B-4951-809E-26784C499BE2}" type="slidenum">
              <a:rPr lang="de-DE" altLang="de-DE"/>
              <a:pPr algn="r">
                <a:spcBef>
                  <a:spcPct val="0"/>
                </a:spcBef>
              </a:pPr>
              <a:t>40</a:t>
            </a:fld>
            <a:endParaRPr lang="de-DE" altLang="de-DE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14625" y="515938"/>
            <a:ext cx="4591050" cy="2582862"/>
          </a:xfrm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6533674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 txBox="1">
            <a:spLocks noGrp="1" noChangeArrowheads="1"/>
          </p:cNvSpPr>
          <p:nvPr/>
        </p:nvSpPr>
        <p:spPr bwMode="auto">
          <a:xfrm>
            <a:off x="5679725" y="6542160"/>
            <a:ext cx="4340564" cy="344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84" tIns="46490" rIns="92984" bIns="46490" anchor="b"/>
          <a:lstStyle>
            <a:lvl1pPr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>
              <a:spcBef>
                <a:spcPct val="0"/>
              </a:spcBef>
            </a:pPr>
            <a:fld id="{90FE477C-3929-4116-B5E6-91BC9E0CBF10}" type="slidenum">
              <a:rPr lang="de-DE" altLang="de-DE"/>
              <a:pPr algn="r">
                <a:spcBef>
                  <a:spcPct val="0"/>
                </a:spcBef>
              </a:pPr>
              <a:t>41</a:t>
            </a:fld>
            <a:endParaRPr lang="de-DE" altLang="de-DE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14625" y="515938"/>
            <a:ext cx="4591050" cy="2582862"/>
          </a:xfrm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7549692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 txBox="1">
            <a:spLocks noGrp="1" noChangeArrowheads="1"/>
          </p:cNvSpPr>
          <p:nvPr/>
        </p:nvSpPr>
        <p:spPr bwMode="auto">
          <a:xfrm>
            <a:off x="5679725" y="6542160"/>
            <a:ext cx="4340564" cy="344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84" tIns="46490" rIns="92984" bIns="46490" anchor="b"/>
          <a:lstStyle>
            <a:lvl1pPr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>
              <a:spcBef>
                <a:spcPct val="0"/>
              </a:spcBef>
            </a:pPr>
            <a:fld id="{FD75F392-0A88-467D-B13F-B2693DA3F95D}" type="slidenum">
              <a:rPr lang="de-DE" altLang="de-DE"/>
              <a:pPr algn="r">
                <a:spcBef>
                  <a:spcPct val="0"/>
                </a:spcBef>
              </a:pPr>
              <a:t>42</a:t>
            </a:fld>
            <a:endParaRPr lang="de-DE" altLang="de-DE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14625" y="515938"/>
            <a:ext cx="4591050" cy="2582862"/>
          </a:xfrm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0216799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 txBox="1">
            <a:spLocks noGrp="1" noChangeArrowheads="1"/>
          </p:cNvSpPr>
          <p:nvPr/>
        </p:nvSpPr>
        <p:spPr bwMode="auto">
          <a:xfrm>
            <a:off x="5679725" y="6542160"/>
            <a:ext cx="4340564" cy="344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84" tIns="46490" rIns="92984" bIns="46490" anchor="b"/>
          <a:lstStyle>
            <a:lvl1pPr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>
              <a:spcBef>
                <a:spcPct val="0"/>
              </a:spcBef>
            </a:pPr>
            <a:fld id="{A840DDAF-810C-43B7-9D9E-C0965FD6B366}" type="slidenum">
              <a:rPr lang="de-DE" altLang="de-DE"/>
              <a:pPr algn="r">
                <a:spcBef>
                  <a:spcPct val="0"/>
                </a:spcBef>
              </a:pPr>
              <a:t>43</a:t>
            </a:fld>
            <a:endParaRPr lang="de-DE" altLang="de-DE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14625" y="515938"/>
            <a:ext cx="4591050" cy="2582862"/>
          </a:xfrm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9474289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 txBox="1">
            <a:spLocks noGrp="1" noChangeArrowheads="1"/>
          </p:cNvSpPr>
          <p:nvPr/>
        </p:nvSpPr>
        <p:spPr bwMode="auto">
          <a:xfrm>
            <a:off x="5679725" y="6542160"/>
            <a:ext cx="4340564" cy="344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84" tIns="46490" rIns="92984" bIns="46490" anchor="b"/>
          <a:lstStyle>
            <a:lvl1pPr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>
              <a:spcBef>
                <a:spcPct val="0"/>
              </a:spcBef>
            </a:pPr>
            <a:fld id="{7C5C06E9-4EBE-4792-839B-C6356F97528D}" type="slidenum">
              <a:rPr lang="de-DE" altLang="de-DE"/>
              <a:pPr algn="r">
                <a:spcBef>
                  <a:spcPct val="0"/>
                </a:spcBef>
              </a:pPr>
              <a:t>44</a:t>
            </a:fld>
            <a:endParaRPr lang="de-DE" altLang="de-DE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14625" y="515938"/>
            <a:ext cx="4591050" cy="2582862"/>
          </a:xfrm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3713507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 txBox="1">
            <a:spLocks noGrp="1" noChangeArrowheads="1"/>
          </p:cNvSpPr>
          <p:nvPr/>
        </p:nvSpPr>
        <p:spPr bwMode="auto">
          <a:xfrm>
            <a:off x="5679725" y="6542160"/>
            <a:ext cx="4340564" cy="344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84" tIns="46490" rIns="92984" bIns="46490" anchor="b"/>
          <a:lstStyle>
            <a:lvl1pPr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>
              <a:spcBef>
                <a:spcPct val="0"/>
              </a:spcBef>
            </a:pPr>
            <a:fld id="{57232FEF-A34C-405D-8542-C7316A166388}" type="slidenum">
              <a:rPr lang="de-DE" altLang="de-DE"/>
              <a:pPr algn="r">
                <a:spcBef>
                  <a:spcPct val="0"/>
                </a:spcBef>
              </a:pPr>
              <a:t>45</a:t>
            </a:fld>
            <a:endParaRPr lang="de-DE" altLang="de-DE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14625" y="515938"/>
            <a:ext cx="4591050" cy="2582862"/>
          </a:xfrm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6631567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 txBox="1">
            <a:spLocks noGrp="1" noChangeArrowheads="1"/>
          </p:cNvSpPr>
          <p:nvPr/>
        </p:nvSpPr>
        <p:spPr bwMode="auto">
          <a:xfrm>
            <a:off x="5679725" y="6542160"/>
            <a:ext cx="4340564" cy="344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84" tIns="46490" rIns="92984" bIns="46490" anchor="b"/>
          <a:lstStyle>
            <a:lvl1pPr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>
              <a:spcBef>
                <a:spcPct val="0"/>
              </a:spcBef>
            </a:pPr>
            <a:fld id="{794C975E-2017-41A9-917C-B919EB1D1618}" type="slidenum">
              <a:rPr lang="de-DE" altLang="de-DE"/>
              <a:pPr algn="r">
                <a:spcBef>
                  <a:spcPct val="0"/>
                </a:spcBef>
              </a:pPr>
              <a:t>46</a:t>
            </a:fld>
            <a:endParaRPr lang="de-DE" altLang="de-DE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14625" y="515938"/>
            <a:ext cx="4591050" cy="2582862"/>
          </a:xfrm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498121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7"/>
          <p:cNvSpPr txBox="1">
            <a:spLocks noGrp="1" noChangeArrowheads="1"/>
          </p:cNvSpPr>
          <p:nvPr/>
        </p:nvSpPr>
        <p:spPr bwMode="auto">
          <a:xfrm>
            <a:off x="5675042" y="6542160"/>
            <a:ext cx="4345247" cy="344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942" tIns="48469" rIns="96942" bIns="48469" anchor="b"/>
          <a:lstStyle>
            <a:lvl1pPr defTabSz="95885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defTabSz="95885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defTabSz="95885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defTabSz="95885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defTabSz="95885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/>
            <a:fld id="{77601273-2092-43E7-BC3C-4A9BE2DA2FD4}" type="slidenum">
              <a:rPr lang="de-DE" altLang="de-DE" sz="1300">
                <a:ea typeface="MS PGothic" pitchFamily="34" charset="-128"/>
                <a:cs typeface="Arial" pitchFamily="34" charset="0"/>
              </a:rPr>
              <a:pPr algn="r"/>
              <a:t>19</a:t>
            </a:fld>
            <a:endParaRPr lang="de-DE" altLang="de-DE" sz="1300"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214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16213" y="517525"/>
            <a:ext cx="4587875" cy="2581275"/>
          </a:xfrm>
          <a:ln/>
        </p:spPr>
      </p:sp>
      <p:sp>
        <p:nvSpPr>
          <p:cNvPr id="214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978972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 txBox="1">
            <a:spLocks noGrp="1" noChangeArrowheads="1"/>
          </p:cNvSpPr>
          <p:nvPr/>
        </p:nvSpPr>
        <p:spPr bwMode="auto">
          <a:xfrm>
            <a:off x="5679725" y="6542160"/>
            <a:ext cx="4340564" cy="344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84" tIns="46490" rIns="92984" bIns="46490" anchor="b"/>
          <a:lstStyle>
            <a:lvl1pPr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>
              <a:spcBef>
                <a:spcPct val="0"/>
              </a:spcBef>
            </a:pPr>
            <a:fld id="{85CB35D1-D452-48C9-840D-87B9410E48AA}" type="slidenum">
              <a:rPr lang="de-DE" altLang="de-DE"/>
              <a:pPr algn="r">
                <a:spcBef>
                  <a:spcPct val="0"/>
                </a:spcBef>
              </a:pPr>
              <a:t>47</a:t>
            </a:fld>
            <a:endParaRPr lang="de-DE" altLang="de-DE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14625" y="515938"/>
            <a:ext cx="4591050" cy="2582862"/>
          </a:xfrm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65811329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 txBox="1">
            <a:spLocks noGrp="1" noChangeArrowheads="1"/>
          </p:cNvSpPr>
          <p:nvPr/>
        </p:nvSpPr>
        <p:spPr bwMode="auto">
          <a:xfrm>
            <a:off x="5679725" y="6542160"/>
            <a:ext cx="4340564" cy="344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84" tIns="46490" rIns="92984" bIns="46490" anchor="b"/>
          <a:lstStyle>
            <a:lvl1pPr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>
              <a:spcBef>
                <a:spcPct val="0"/>
              </a:spcBef>
            </a:pPr>
            <a:fld id="{2B1F9088-2BCD-47EC-9F3F-3CE33E4D0FB8}" type="slidenum">
              <a:rPr lang="de-DE" altLang="de-DE"/>
              <a:pPr algn="r">
                <a:spcBef>
                  <a:spcPct val="0"/>
                </a:spcBef>
              </a:pPr>
              <a:t>48</a:t>
            </a:fld>
            <a:endParaRPr lang="de-DE" altLang="de-DE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14625" y="515938"/>
            <a:ext cx="4591050" cy="2582862"/>
          </a:xfrm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69890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 txBox="1">
            <a:spLocks noGrp="1" noChangeArrowheads="1"/>
          </p:cNvSpPr>
          <p:nvPr/>
        </p:nvSpPr>
        <p:spPr bwMode="auto">
          <a:xfrm>
            <a:off x="5679725" y="6542160"/>
            <a:ext cx="4340564" cy="344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84" tIns="46490" rIns="92984" bIns="46490" anchor="b"/>
          <a:lstStyle>
            <a:lvl1pPr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>
              <a:spcBef>
                <a:spcPct val="0"/>
              </a:spcBef>
            </a:pPr>
            <a:fld id="{CAA5CB08-D045-4949-846E-42DB109DFF81}" type="slidenum">
              <a:rPr lang="de-DE" altLang="de-DE"/>
              <a:pPr algn="r">
                <a:spcBef>
                  <a:spcPct val="0"/>
                </a:spcBef>
              </a:pPr>
              <a:t>49</a:t>
            </a:fld>
            <a:endParaRPr lang="de-DE" altLang="de-DE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14625" y="515938"/>
            <a:ext cx="4591050" cy="2582862"/>
          </a:xfrm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94948372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 txBox="1">
            <a:spLocks noGrp="1" noChangeArrowheads="1"/>
          </p:cNvSpPr>
          <p:nvPr/>
        </p:nvSpPr>
        <p:spPr bwMode="auto">
          <a:xfrm>
            <a:off x="5679725" y="6542160"/>
            <a:ext cx="4340564" cy="344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84" tIns="46490" rIns="92984" bIns="46490" anchor="b"/>
          <a:lstStyle>
            <a:lvl1pPr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>
              <a:spcBef>
                <a:spcPct val="0"/>
              </a:spcBef>
            </a:pPr>
            <a:fld id="{12BB6981-DDA1-4B6B-8EDE-355951D2FDE0}" type="slidenum">
              <a:rPr lang="de-DE" altLang="de-DE"/>
              <a:pPr algn="r">
                <a:spcBef>
                  <a:spcPct val="0"/>
                </a:spcBef>
              </a:pPr>
              <a:t>50</a:t>
            </a:fld>
            <a:endParaRPr lang="de-DE" altLang="de-DE"/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14625" y="515938"/>
            <a:ext cx="4591050" cy="2582862"/>
          </a:xfrm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4062367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 txBox="1">
            <a:spLocks noGrp="1" noChangeArrowheads="1"/>
          </p:cNvSpPr>
          <p:nvPr/>
        </p:nvSpPr>
        <p:spPr bwMode="auto">
          <a:xfrm>
            <a:off x="5679725" y="6542160"/>
            <a:ext cx="4340564" cy="344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84" tIns="46490" rIns="92984" bIns="46490" anchor="b"/>
          <a:lstStyle>
            <a:lvl1pPr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>
              <a:spcBef>
                <a:spcPct val="0"/>
              </a:spcBef>
            </a:pPr>
            <a:fld id="{41C3A5DF-8E16-47D3-A9DE-CBFBE086C8F3}" type="slidenum">
              <a:rPr lang="de-DE" altLang="de-DE"/>
              <a:pPr algn="r">
                <a:spcBef>
                  <a:spcPct val="0"/>
                </a:spcBef>
              </a:pPr>
              <a:t>51</a:t>
            </a:fld>
            <a:endParaRPr lang="de-DE" altLang="de-DE"/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14625" y="515938"/>
            <a:ext cx="4591050" cy="2582862"/>
          </a:xfrm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43977780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 txBox="1">
            <a:spLocks noGrp="1" noChangeArrowheads="1"/>
          </p:cNvSpPr>
          <p:nvPr/>
        </p:nvSpPr>
        <p:spPr bwMode="auto">
          <a:xfrm>
            <a:off x="5679725" y="6542160"/>
            <a:ext cx="4340564" cy="344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75" tIns="46485" rIns="92975" bIns="46485" anchor="b"/>
          <a:lstStyle>
            <a:lvl1pPr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>
              <a:spcBef>
                <a:spcPct val="0"/>
              </a:spcBef>
            </a:pPr>
            <a:fld id="{FC251BA0-559B-41FD-8EE6-2184698C64F2}" type="slidenum">
              <a:rPr lang="de-DE" altLang="de-DE"/>
              <a:pPr algn="r">
                <a:spcBef>
                  <a:spcPct val="0"/>
                </a:spcBef>
              </a:pPr>
              <a:t>52</a:t>
            </a:fld>
            <a:endParaRPr lang="de-DE" altLang="de-DE"/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14625" y="515938"/>
            <a:ext cx="4591050" cy="2582862"/>
          </a:xfrm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67714027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 txBox="1">
            <a:spLocks noGrp="1" noChangeArrowheads="1"/>
          </p:cNvSpPr>
          <p:nvPr/>
        </p:nvSpPr>
        <p:spPr bwMode="auto">
          <a:xfrm>
            <a:off x="5679725" y="6542160"/>
            <a:ext cx="4340564" cy="344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84" tIns="46490" rIns="92984" bIns="46490" anchor="b"/>
          <a:lstStyle>
            <a:lvl1pPr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>
              <a:spcBef>
                <a:spcPct val="0"/>
              </a:spcBef>
            </a:pPr>
            <a:fld id="{A956D045-BE0A-4706-A160-3DDE1B811DF6}" type="slidenum">
              <a:rPr lang="de-DE" altLang="de-DE"/>
              <a:pPr algn="r">
                <a:spcBef>
                  <a:spcPct val="0"/>
                </a:spcBef>
              </a:pPr>
              <a:t>53</a:t>
            </a:fld>
            <a:endParaRPr lang="de-DE" altLang="de-DE"/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14625" y="515938"/>
            <a:ext cx="4591050" cy="2582862"/>
          </a:xfrm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9334389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 txBox="1">
            <a:spLocks noGrp="1" noChangeArrowheads="1"/>
          </p:cNvSpPr>
          <p:nvPr/>
        </p:nvSpPr>
        <p:spPr bwMode="auto">
          <a:xfrm>
            <a:off x="5679725" y="6542160"/>
            <a:ext cx="4340564" cy="344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84" tIns="46490" rIns="92984" bIns="46490" anchor="b"/>
          <a:lstStyle>
            <a:lvl1pPr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>
              <a:spcBef>
                <a:spcPct val="0"/>
              </a:spcBef>
            </a:pPr>
            <a:fld id="{AB6F7D2B-08B6-4834-B227-CDAE079FB9EC}" type="slidenum">
              <a:rPr lang="de-DE" altLang="de-DE"/>
              <a:pPr algn="r">
                <a:spcBef>
                  <a:spcPct val="0"/>
                </a:spcBef>
              </a:pPr>
              <a:t>54</a:t>
            </a:fld>
            <a:endParaRPr lang="de-DE" altLang="de-DE"/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14625" y="515938"/>
            <a:ext cx="4591050" cy="2582862"/>
          </a:xfrm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02270487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 txBox="1">
            <a:spLocks noGrp="1" noChangeArrowheads="1"/>
          </p:cNvSpPr>
          <p:nvPr/>
        </p:nvSpPr>
        <p:spPr bwMode="auto">
          <a:xfrm>
            <a:off x="5679725" y="6542160"/>
            <a:ext cx="4340564" cy="344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84" tIns="46490" rIns="92984" bIns="46490" anchor="b"/>
          <a:lstStyle>
            <a:lvl1pPr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>
              <a:spcBef>
                <a:spcPct val="0"/>
              </a:spcBef>
            </a:pPr>
            <a:fld id="{791DF54C-F61A-4003-BD8D-DF5B346DA834}" type="slidenum">
              <a:rPr lang="de-DE" altLang="de-DE"/>
              <a:pPr algn="r">
                <a:spcBef>
                  <a:spcPct val="0"/>
                </a:spcBef>
              </a:pPr>
              <a:t>55</a:t>
            </a:fld>
            <a:endParaRPr lang="de-DE" altLang="de-DE"/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14625" y="515938"/>
            <a:ext cx="4591050" cy="2582862"/>
          </a:xfrm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37210146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 txBox="1">
            <a:spLocks noGrp="1" noChangeArrowheads="1"/>
          </p:cNvSpPr>
          <p:nvPr/>
        </p:nvSpPr>
        <p:spPr bwMode="auto">
          <a:xfrm>
            <a:off x="5679725" y="6542160"/>
            <a:ext cx="4340564" cy="344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84" tIns="46490" rIns="92984" bIns="46490" anchor="b"/>
          <a:lstStyle>
            <a:lvl1pPr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>
              <a:spcBef>
                <a:spcPct val="0"/>
              </a:spcBef>
            </a:pPr>
            <a:fld id="{177C4FD4-74C0-4DAE-8F6E-03FFC67CF423}" type="slidenum">
              <a:rPr lang="de-DE" altLang="de-DE"/>
              <a:pPr algn="r">
                <a:spcBef>
                  <a:spcPct val="0"/>
                </a:spcBef>
              </a:pPr>
              <a:t>56</a:t>
            </a:fld>
            <a:endParaRPr lang="de-DE" altLang="de-DE"/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14625" y="515938"/>
            <a:ext cx="4591050" cy="2582862"/>
          </a:xfrm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823714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8942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52014" indent="-289236" defTabSz="968942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56945" indent="-231389" defTabSz="968942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19722" indent="-231389" defTabSz="968942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82500" indent="-231389" defTabSz="968942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45278" indent="-231389" defTabSz="96894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3008056" indent="-231389" defTabSz="96894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70834" indent="-231389" defTabSz="96894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933612" indent="-231389" defTabSz="96894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77AF063F-FAE7-4FE2-8706-8E2CF381D467}" type="slidenum">
              <a:rPr lang="de-DE" altLang="de-DE" sz="1200">
                <a:ea typeface="MS PGothic" pitchFamily="34" charset="-128"/>
                <a:cs typeface="Arial" pitchFamily="34" charset="0"/>
              </a:rPr>
              <a:pPr/>
              <a:t>20</a:t>
            </a:fld>
            <a:endParaRPr lang="de-DE" altLang="de-DE" sz="1200"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215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16213" y="517525"/>
            <a:ext cx="4587875" cy="2581275"/>
          </a:xfrm>
          <a:ln/>
        </p:spPr>
      </p:sp>
      <p:sp>
        <p:nvSpPr>
          <p:cNvPr id="215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9678017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 txBox="1">
            <a:spLocks noGrp="1" noChangeArrowheads="1"/>
          </p:cNvSpPr>
          <p:nvPr/>
        </p:nvSpPr>
        <p:spPr bwMode="auto">
          <a:xfrm>
            <a:off x="5679725" y="6542160"/>
            <a:ext cx="4340564" cy="344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84" tIns="46490" rIns="92984" bIns="46490" anchor="b"/>
          <a:lstStyle>
            <a:lvl1pPr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>
              <a:spcBef>
                <a:spcPct val="0"/>
              </a:spcBef>
            </a:pPr>
            <a:fld id="{D2A70A35-261B-4739-A2D3-2948CD16C961}" type="slidenum">
              <a:rPr lang="de-DE" altLang="de-DE"/>
              <a:pPr algn="r">
                <a:spcBef>
                  <a:spcPct val="0"/>
                </a:spcBef>
              </a:pPr>
              <a:t>57</a:t>
            </a:fld>
            <a:endParaRPr lang="de-DE" altLang="de-DE"/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14625" y="515938"/>
            <a:ext cx="4591050" cy="2582862"/>
          </a:xfrm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91551618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 txBox="1">
            <a:spLocks noGrp="1" noChangeArrowheads="1"/>
          </p:cNvSpPr>
          <p:nvPr/>
        </p:nvSpPr>
        <p:spPr bwMode="auto">
          <a:xfrm>
            <a:off x="5679725" y="6542160"/>
            <a:ext cx="4340564" cy="344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84" tIns="46490" rIns="92984" bIns="46490" anchor="b"/>
          <a:lstStyle>
            <a:lvl1pPr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>
              <a:spcBef>
                <a:spcPct val="0"/>
              </a:spcBef>
            </a:pPr>
            <a:fld id="{F680A24F-2BBB-4F07-AD81-FEA293ECCB25}" type="slidenum">
              <a:rPr lang="de-DE" altLang="de-DE"/>
              <a:pPr algn="r">
                <a:spcBef>
                  <a:spcPct val="0"/>
                </a:spcBef>
              </a:pPr>
              <a:t>58</a:t>
            </a:fld>
            <a:endParaRPr lang="de-DE" altLang="de-DE"/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14625" y="515938"/>
            <a:ext cx="4591050" cy="2582862"/>
          </a:xfrm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93590811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 txBox="1">
            <a:spLocks noGrp="1" noChangeArrowheads="1"/>
          </p:cNvSpPr>
          <p:nvPr/>
        </p:nvSpPr>
        <p:spPr bwMode="auto">
          <a:xfrm>
            <a:off x="5679725" y="6542160"/>
            <a:ext cx="4340564" cy="344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75" tIns="46485" rIns="92975" bIns="46485" anchor="b"/>
          <a:lstStyle>
            <a:lvl1pPr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>
              <a:spcBef>
                <a:spcPct val="0"/>
              </a:spcBef>
            </a:pPr>
            <a:fld id="{EE387EB3-1E95-4726-A95C-1DC342D1312C}" type="slidenum">
              <a:rPr lang="de-DE" altLang="de-DE"/>
              <a:pPr algn="r">
                <a:spcBef>
                  <a:spcPct val="0"/>
                </a:spcBef>
              </a:pPr>
              <a:t>76</a:t>
            </a:fld>
            <a:endParaRPr lang="de-DE" altLang="de-DE"/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14625" y="515938"/>
            <a:ext cx="4591050" cy="2582862"/>
          </a:xfrm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9725076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8942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52014" indent="-289236" defTabSz="968942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56945" indent="-231389" defTabSz="968942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19722" indent="-231389" defTabSz="968942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82500" indent="-231389" defTabSz="968942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45278" indent="-231389" defTabSz="96894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3008056" indent="-231389" defTabSz="96894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70834" indent="-231389" defTabSz="96894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933612" indent="-231389" defTabSz="96894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1A839C27-6D3E-469E-960D-6FD359C52137}" type="slidenum">
              <a:rPr lang="de-DE" altLang="de-DE" sz="1200">
                <a:ea typeface="MS PGothic" pitchFamily="34" charset="-128"/>
                <a:cs typeface="Arial" pitchFamily="34" charset="0"/>
              </a:rPr>
              <a:pPr/>
              <a:t>21</a:t>
            </a:fld>
            <a:endParaRPr lang="de-DE" altLang="de-DE" sz="1200"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216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16213" y="517525"/>
            <a:ext cx="4587875" cy="2581275"/>
          </a:xfrm>
          <a:ln/>
        </p:spPr>
      </p:sp>
      <p:sp>
        <p:nvSpPr>
          <p:cNvPr id="216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578077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7"/>
          <p:cNvSpPr txBox="1">
            <a:spLocks noGrp="1" noChangeArrowheads="1"/>
          </p:cNvSpPr>
          <p:nvPr/>
        </p:nvSpPr>
        <p:spPr bwMode="auto">
          <a:xfrm>
            <a:off x="5675042" y="6542160"/>
            <a:ext cx="4345247" cy="344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942" tIns="48469" rIns="96942" bIns="48469" anchor="b"/>
          <a:lstStyle>
            <a:lvl1pPr defTabSz="95885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defTabSz="95885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defTabSz="95885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defTabSz="95885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defTabSz="95885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/>
            <a:fld id="{F89EA441-BD94-4232-BB41-DCF37220A8C7}" type="slidenum">
              <a:rPr lang="de-DE" altLang="de-DE" sz="1300">
                <a:ea typeface="MS PGothic" pitchFamily="34" charset="-128"/>
                <a:cs typeface="Arial" pitchFamily="34" charset="0"/>
              </a:rPr>
              <a:pPr algn="r"/>
              <a:t>22</a:t>
            </a:fld>
            <a:endParaRPr lang="de-DE" altLang="de-DE" sz="1300"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218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16213" y="517525"/>
            <a:ext cx="4587875" cy="2581275"/>
          </a:xfrm>
          <a:ln/>
        </p:spPr>
      </p:sp>
      <p:sp>
        <p:nvSpPr>
          <p:cNvPr id="218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792406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8942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52014" indent="-289236" defTabSz="968942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56945" indent="-231389" defTabSz="968942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19722" indent="-231389" defTabSz="968942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82500" indent="-231389" defTabSz="968942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45278" indent="-231389" defTabSz="96894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3008056" indent="-231389" defTabSz="96894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70834" indent="-231389" defTabSz="96894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933612" indent="-231389" defTabSz="96894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475463EA-E3EB-425A-82C6-9267BF2E60CA}" type="slidenum">
              <a:rPr lang="de-DE" altLang="de-DE" sz="1200">
                <a:ea typeface="MS PGothic" pitchFamily="34" charset="-128"/>
                <a:cs typeface="Arial" pitchFamily="34" charset="0"/>
              </a:rPr>
              <a:pPr/>
              <a:t>23</a:t>
            </a:fld>
            <a:endParaRPr lang="de-DE" altLang="de-DE" sz="1200"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219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16213" y="517525"/>
            <a:ext cx="4587875" cy="2581275"/>
          </a:xfrm>
          <a:ln/>
        </p:spPr>
      </p:sp>
      <p:sp>
        <p:nvSpPr>
          <p:cNvPr id="219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282915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8942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52014" indent="-289236" defTabSz="968942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56945" indent="-231389" defTabSz="968942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19722" indent="-231389" defTabSz="968942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82500" indent="-231389" defTabSz="968942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45278" indent="-231389" defTabSz="96894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3008056" indent="-231389" defTabSz="96894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70834" indent="-231389" defTabSz="96894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933612" indent="-231389" defTabSz="96894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266DB2C5-B7FF-422E-BC6C-96705C53E188}" type="slidenum">
              <a:rPr lang="de-DE" altLang="de-DE" sz="1200">
                <a:ea typeface="MS PGothic" pitchFamily="34" charset="-128"/>
                <a:cs typeface="Arial" pitchFamily="34" charset="0"/>
              </a:rPr>
              <a:pPr/>
              <a:t>24</a:t>
            </a:fld>
            <a:endParaRPr lang="de-DE" altLang="de-DE" sz="1200"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220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16213" y="517525"/>
            <a:ext cx="4587875" cy="2581275"/>
          </a:xfrm>
          <a:ln/>
        </p:spPr>
      </p:sp>
      <p:sp>
        <p:nvSpPr>
          <p:cNvPr id="220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771593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8942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52014" indent="-289236" defTabSz="968942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56945" indent="-231389" defTabSz="968942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19722" indent="-231389" defTabSz="968942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82500" indent="-231389" defTabSz="968942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45278" indent="-231389" defTabSz="96894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3008056" indent="-231389" defTabSz="96894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70834" indent="-231389" defTabSz="96894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933612" indent="-231389" defTabSz="96894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892C989A-5BD7-407D-BBF1-AB3B016512DA}" type="slidenum">
              <a:rPr lang="de-DE" altLang="de-DE" sz="1200">
                <a:ea typeface="MS PGothic" pitchFamily="34" charset="-128"/>
                <a:cs typeface="Arial" pitchFamily="34" charset="0"/>
              </a:rPr>
              <a:pPr/>
              <a:t>25</a:t>
            </a:fld>
            <a:endParaRPr lang="de-DE" altLang="de-DE" sz="1200"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222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16213" y="517525"/>
            <a:ext cx="4587875" cy="2581275"/>
          </a:xfrm>
          <a:ln/>
        </p:spPr>
      </p:sp>
      <p:sp>
        <p:nvSpPr>
          <p:cNvPr id="222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05305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1"/>
          <p:cNvSpPr>
            <a:spLocks noGrp="1"/>
          </p:cNvSpPr>
          <p:nvPr>
            <p:ph idx="1"/>
          </p:nvPr>
        </p:nvSpPr>
        <p:spPr>
          <a:xfrm>
            <a:off x="323528" y="833859"/>
            <a:ext cx="8496944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2835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0230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0230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19071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31"/>
            <a:ext cx="7772400" cy="1102519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B6A41-2044-4B79-BFE6-8C75CF590469}" type="datetimeFigureOut">
              <a:rPr lang="de-DE" smtClean="0"/>
              <a:t>14.02.2020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59E47-B142-4F73-A41C-27C31FA58933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CB2954B-B217-43CD-9535-CDD90C7E23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367" y="51470"/>
            <a:ext cx="1548378" cy="673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8643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B6A41-2044-4B79-BFE6-8C75CF590469}" type="datetimeFigureOut">
              <a:rPr lang="de-DE" smtClean="0"/>
              <a:t>14.02.2020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59E47-B142-4F73-A41C-27C31FA589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95580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3563938" y="1329929"/>
            <a:ext cx="914400" cy="685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4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5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6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4774BC86-89FF-4CF6-BB5C-CBCF4E7662F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967564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B6A41-2044-4B79-BFE6-8C75CF590469}" type="datetimeFigureOut">
              <a:rPr lang="de-DE" smtClean="0"/>
              <a:t>14.02.2020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59E47-B142-4F73-A41C-27C31FA589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46034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B6A41-2044-4B79-BFE6-8C75CF590469}" type="datetimeFigureOut">
              <a:rPr lang="de-DE" smtClean="0"/>
              <a:t>14.02.2020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59E47-B142-4F73-A41C-27C31FA589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19589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B6A41-2044-4B79-BFE6-8C75CF590469}" type="datetimeFigureOut">
              <a:rPr lang="de-DE" smtClean="0"/>
              <a:t>14.02.2020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59E47-B142-4F73-A41C-27C31FA589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58760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B6A41-2044-4B79-BFE6-8C75CF590469}" type="datetimeFigureOut">
              <a:rPr lang="de-DE" smtClean="0"/>
              <a:t>14.02.2020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59E47-B142-4F73-A41C-27C31FA589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0885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8409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B6A41-2044-4B79-BFE6-8C75CF590469}" type="datetimeFigureOut">
              <a:rPr lang="de-DE" smtClean="0"/>
              <a:t>14.02.2020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59E47-B142-4F73-A41C-27C31FA589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65589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B6A41-2044-4B79-BFE6-8C75CF590469}" type="datetimeFigureOut">
              <a:rPr lang="de-DE" smtClean="0"/>
              <a:t>14.02.2020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59E47-B142-4F73-A41C-27C31FA589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72976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B6A41-2044-4B79-BFE6-8C75CF590469}" type="datetimeFigureOut">
              <a:rPr lang="de-DE" smtClean="0"/>
              <a:t>14.02.2020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59E47-B142-4F73-A41C-27C31FA589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70112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B6A41-2044-4B79-BFE6-8C75CF590469}" type="datetimeFigureOut">
              <a:rPr lang="de-DE" smtClean="0"/>
              <a:t>14.02.2020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59E47-B142-4F73-A41C-27C31FA589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53631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B6A41-2044-4B79-BFE6-8C75CF590469}" type="datetimeFigureOut">
              <a:rPr lang="de-DE" smtClean="0"/>
              <a:t>14.02.2020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59E47-B142-4F73-A41C-27C31FA589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33659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B6A41-2044-4B79-BFE6-8C75CF590469}" type="datetimeFigureOut">
              <a:rPr lang="de-DE" smtClean="0"/>
              <a:t>14.02.2020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59E47-B142-4F73-A41C-27C31FA589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82633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B6A41-2044-4B79-BFE6-8C75CF590469}" type="datetimeFigureOut">
              <a:rPr lang="de-DE" smtClean="0"/>
              <a:t>14.02.2020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59E47-B142-4F73-A41C-27C31FA589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2838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0437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4840002"/>
            <a:ext cx="2133600" cy="273844"/>
          </a:xfrm>
          <a:prstGeom prst="rect">
            <a:avLst/>
          </a:prstGeom>
        </p:spPr>
        <p:txBody>
          <a:bodyPr/>
          <a:lstStyle/>
          <a:p>
            <a:fld id="{F616C795-BEDD-4B2F-90F1-AC3DD2F56546}" type="datetimeFigureOut">
              <a:rPr lang="de-DE" smtClean="0"/>
              <a:t>14.02.2020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750491" y="4836189"/>
            <a:ext cx="2133600" cy="273844"/>
          </a:xfrm>
          <a:prstGeom prst="rect">
            <a:avLst/>
          </a:prstGeom>
        </p:spPr>
        <p:txBody>
          <a:bodyPr/>
          <a:lstStyle/>
          <a:p>
            <a:fld id="{BB0BA7B2-D49C-41ED-83A6-C403EA712FE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1231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erade Verbindung 6"/>
          <p:cNvCxnSpPr/>
          <p:nvPr userDrawn="1"/>
        </p:nvCxnSpPr>
        <p:spPr>
          <a:xfrm>
            <a:off x="-36512" y="4785996"/>
            <a:ext cx="9144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0230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0230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0230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0230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0230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3"/>
          <p:cNvCxnSpPr/>
          <p:nvPr userDrawn="1"/>
        </p:nvCxnSpPr>
        <p:spPr>
          <a:xfrm>
            <a:off x="-36512" y="4785996"/>
            <a:ext cx="9180512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4"/>
          <p:cNvCxnSpPr/>
          <p:nvPr userDrawn="1"/>
        </p:nvCxnSpPr>
        <p:spPr>
          <a:xfrm>
            <a:off x="0" y="771550"/>
            <a:ext cx="9144000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367" y="51470"/>
            <a:ext cx="1548378" cy="673254"/>
          </a:xfrm>
          <a:prstGeom prst="rect">
            <a:avLst/>
          </a:prstGeom>
        </p:spPr>
      </p:pic>
      <p:sp>
        <p:nvSpPr>
          <p:cNvPr id="3" name="Titelplatzhalter 2"/>
          <p:cNvSpPr>
            <a:spLocks noGrp="1"/>
          </p:cNvSpPr>
          <p:nvPr>
            <p:ph type="title"/>
          </p:nvPr>
        </p:nvSpPr>
        <p:spPr>
          <a:xfrm>
            <a:off x="457200" y="142646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64637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8" r:id="rId3"/>
    <p:sldLayoutId id="2147483672" r:id="rId4"/>
    <p:sldLayoutId id="2147483673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B6A41-2044-4B79-BFE6-8C75CF590469}" type="datetimeFigureOut">
              <a:rPr lang="de-DE" smtClean="0"/>
              <a:t>14.02.2020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59E47-B142-4F73-A41C-27C31FA589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415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1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1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1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1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1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1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1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1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15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15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15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15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15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0.xml"/><Relationship Id="rId1" Type="http://schemas.openxmlformats.org/officeDocument/2006/relationships/slideLayout" Target="../slideLayouts/slideLayout15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1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971600" y="951572"/>
            <a:ext cx="7200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b="1" dirty="0" smtClean="0">
                <a:latin typeface="Arial Narrow" panose="020B0606020202030204" pitchFamily="34" charset="0"/>
              </a:rPr>
              <a:t>Herzlich Willkommen zur</a:t>
            </a:r>
            <a:endParaRPr lang="de-DE" sz="4400" b="1" dirty="0">
              <a:latin typeface="Arial Narrow" panose="020B0606020202030204" pitchFamily="34" charset="0"/>
            </a:endParaRPr>
          </a:p>
          <a:p>
            <a:pPr algn="ctr"/>
            <a:r>
              <a:rPr lang="de-DE" sz="4400" b="1" dirty="0" smtClean="0">
                <a:latin typeface="Arial Narrow" panose="020B0606020202030204" pitchFamily="34" charset="0"/>
              </a:rPr>
              <a:t>TouristikerRunde Lippe</a:t>
            </a:r>
            <a:endParaRPr lang="de-DE" sz="4400" b="1" dirty="0">
              <a:latin typeface="Arial Narrow" panose="020B0606020202030204" pitchFamily="34" charset="0"/>
            </a:endParaRPr>
          </a:p>
          <a:p>
            <a:pPr algn="ctr"/>
            <a:endParaRPr lang="de-DE" sz="2800" b="1" dirty="0">
              <a:latin typeface="Arial Narrow" panose="020B0606020202030204" pitchFamily="34" charset="0"/>
            </a:endParaRPr>
          </a:p>
          <a:p>
            <a:pPr algn="ctr"/>
            <a:endParaRPr lang="de-DE" sz="2800" dirty="0">
              <a:latin typeface="Arial Narrow" panose="020B0606020202030204" pitchFamily="34" charset="0"/>
            </a:endParaRPr>
          </a:p>
          <a:p>
            <a:pPr algn="ctr"/>
            <a:endParaRPr lang="de-DE" sz="2800" dirty="0">
              <a:latin typeface="Arial Narrow" panose="020B0606020202030204" pitchFamily="34" charset="0"/>
            </a:endParaRPr>
          </a:p>
          <a:p>
            <a:pPr algn="ctr"/>
            <a:r>
              <a:rPr lang="de-DE" sz="2000" dirty="0">
                <a:latin typeface="Arial Narrow" panose="020B0606020202030204" pitchFamily="34" charset="0"/>
              </a:rPr>
              <a:t>Lippe Tourismus &amp; Marketing </a:t>
            </a:r>
            <a:r>
              <a:rPr lang="de-DE" sz="2000" dirty="0" smtClean="0">
                <a:latin typeface="Arial Narrow" panose="020B0606020202030204" pitchFamily="34" charset="0"/>
              </a:rPr>
              <a:t>GmbH</a:t>
            </a:r>
            <a:endParaRPr lang="de-DE" sz="2000" dirty="0">
              <a:latin typeface="Arial Narrow" panose="020B060602020203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3939902"/>
            <a:ext cx="1368152" cy="86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85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107504" y="324480"/>
            <a:ext cx="8856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rial Narrow" panose="020B0606020202030204" pitchFamily="34" charset="0"/>
              </a:rPr>
              <a:t>Kurzer Sachstandsbericht der EFRE-Projekte + Qualitätswanderregion</a:t>
            </a:r>
            <a:endParaRPr lang="de-DE" dirty="0">
              <a:latin typeface="Arial Narrow" panose="020B0606020202030204" pitchFamily="34" charset="0"/>
            </a:endParaRPr>
          </a:p>
        </p:txBody>
      </p:sp>
      <p:pic>
        <p:nvPicPr>
          <p:cNvPr id="8" name="Grafik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899" y="4440876"/>
            <a:ext cx="1246153" cy="28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7FCFF"/>
              </a:clrFrom>
              <a:clrTo>
                <a:srgbClr val="F7F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01" y="4487560"/>
            <a:ext cx="1458815" cy="239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7"/>
          <p:cNvSpPr txBox="1">
            <a:spLocks noChangeArrowheads="1"/>
          </p:cNvSpPr>
          <p:nvPr/>
        </p:nvSpPr>
        <p:spPr bwMode="auto">
          <a:xfrm>
            <a:off x="144958" y="4228058"/>
            <a:ext cx="40322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800">
                <a:solidFill>
                  <a:schemeClr val="tx1"/>
                </a:solidFill>
                <a:latin typeface="Arial Narrow" pitchFamily="34" charset="0"/>
              </a:rPr>
              <a:t>Dieses Projekt wird durch die Europäische Union und das Land Nordrhein-Westfalen gefördert.</a:t>
            </a:r>
          </a:p>
        </p:txBody>
      </p:sp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448" y="4174055"/>
            <a:ext cx="595662" cy="59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https://www.land-des-hermann.de/wp-content/uploads/Logo_land-des-hermann_rgb-360x36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91" b="20406"/>
          <a:stretch>
            <a:fillRect/>
          </a:stretch>
        </p:blipFill>
        <p:spPr bwMode="auto">
          <a:xfrm>
            <a:off x="7785095" y="4218515"/>
            <a:ext cx="963369" cy="600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hteck 16"/>
          <p:cNvSpPr/>
          <p:nvPr/>
        </p:nvSpPr>
        <p:spPr>
          <a:xfrm>
            <a:off x="144958" y="771550"/>
            <a:ext cx="8424936" cy="1066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b="1" dirty="0" err="1" smtClean="0">
                <a:latin typeface="Arial Narrow" pitchFamily="34" charset="0"/>
              </a:rPr>
              <a:t>LippeToGo</a:t>
            </a:r>
            <a:endParaRPr lang="de-DE" altLang="de-DE" b="1" dirty="0">
              <a:latin typeface="Arial Narrow" pitchFamily="34" charset="0"/>
            </a:endParaRPr>
          </a:p>
          <a:p>
            <a:pPr marL="82800" fontAlgn="base">
              <a:spcBef>
                <a:spcPts val="800"/>
              </a:spcBef>
              <a:spcAft>
                <a:spcPct val="0"/>
              </a:spcAft>
              <a:defRPr/>
            </a:pPr>
            <a:endParaRPr lang="de-DE" sz="1600" dirty="0">
              <a:latin typeface="Arial Narrow" panose="020B0606020202030204" pitchFamily="34" charset="0"/>
            </a:endParaRPr>
          </a:p>
          <a:p>
            <a:pPr marL="82800" fontAlgn="base">
              <a:spcBef>
                <a:spcPts val="800"/>
              </a:spcBef>
              <a:spcAft>
                <a:spcPct val="0"/>
              </a:spcAft>
              <a:defRPr/>
            </a:pPr>
            <a:endParaRPr lang="de-DE" sz="1600" dirty="0" smtClean="0">
              <a:latin typeface="Arial Narrow" panose="020B0606020202030204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1696816" y="1139210"/>
            <a:ext cx="1480233" cy="2880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de-DE" sz="12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interaktiv</a:t>
            </a:r>
          </a:p>
          <a:p>
            <a:endParaRPr lang="de-DE" sz="1200" dirty="0" smtClean="0">
              <a:latin typeface="Arial Narrow" panose="020B0606020202030204" pitchFamily="34" charset="0"/>
            </a:endParaRPr>
          </a:p>
          <a:p>
            <a:r>
              <a:rPr lang="de-DE" sz="1200" dirty="0" smtClean="0">
                <a:latin typeface="Arial Narrow" panose="020B0606020202030204" pitchFamily="34" charset="0"/>
              </a:rPr>
              <a:t>per Maus oder</a:t>
            </a:r>
          </a:p>
          <a:p>
            <a:r>
              <a:rPr lang="de-DE" sz="1200" dirty="0" smtClean="0">
                <a:latin typeface="Arial Narrow" panose="020B0606020202030204" pitchFamily="34" charset="0"/>
              </a:rPr>
              <a:t>Touchscreen</a:t>
            </a:r>
          </a:p>
          <a:p>
            <a:r>
              <a:rPr lang="de-DE" sz="1200" dirty="0" smtClean="0">
                <a:latin typeface="Arial Narrow" panose="020B0606020202030204" pitchFamily="34" charset="0"/>
              </a:rPr>
              <a:t>oder als </a:t>
            </a:r>
            <a:r>
              <a:rPr lang="de-DE" sz="12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APP</a:t>
            </a:r>
          </a:p>
          <a:p>
            <a:endParaRPr lang="de-DE" sz="1200" b="1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r>
              <a:rPr lang="de-DE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Alle Inhalte</a:t>
            </a:r>
          </a:p>
          <a:p>
            <a:r>
              <a:rPr lang="de-DE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sind nur 1x gespeichert!</a:t>
            </a:r>
          </a:p>
          <a:p>
            <a:r>
              <a:rPr lang="de-DE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Pflege durch:</a:t>
            </a:r>
          </a:p>
          <a:p>
            <a:r>
              <a:rPr lang="de-DE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- Veranstalter</a:t>
            </a:r>
          </a:p>
          <a:p>
            <a:r>
              <a:rPr lang="de-DE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- </a:t>
            </a:r>
            <a:r>
              <a:rPr lang="de-DE" sz="12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Touristiker</a:t>
            </a:r>
            <a:endParaRPr lang="de-DE" sz="12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r>
              <a:rPr lang="de-DE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- Projektpartner</a:t>
            </a:r>
          </a:p>
        </p:txBody>
      </p:sp>
      <p:sp>
        <p:nvSpPr>
          <p:cNvPr id="12" name="Rechteck 11"/>
          <p:cNvSpPr/>
          <p:nvPr/>
        </p:nvSpPr>
        <p:spPr>
          <a:xfrm>
            <a:off x="238001" y="1132607"/>
            <a:ext cx="1287159" cy="2880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de-DE" sz="1200" b="1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passiv</a:t>
            </a:r>
          </a:p>
          <a:p>
            <a:endParaRPr lang="de-DE" sz="1200" dirty="0" smtClean="0">
              <a:latin typeface="Arial Narrow" panose="020B0606020202030204" pitchFamily="34" charset="0"/>
            </a:endParaRPr>
          </a:p>
          <a:p>
            <a:r>
              <a:rPr lang="de-DE" sz="1200" dirty="0" smtClean="0">
                <a:latin typeface="Arial Narrow" panose="020B0606020202030204" pitchFamily="34" charset="0"/>
              </a:rPr>
              <a:t>automatischer</a:t>
            </a:r>
          </a:p>
          <a:p>
            <a:r>
              <a:rPr lang="de-DE" sz="1200" dirty="0" smtClean="0">
                <a:latin typeface="Arial Narrow" panose="020B0606020202030204" pitchFamily="34" charset="0"/>
              </a:rPr>
              <a:t>Durchlauf</a:t>
            </a:r>
          </a:p>
          <a:p>
            <a:r>
              <a:rPr lang="de-DE" sz="1200" dirty="0" smtClean="0">
                <a:latin typeface="Arial Narrow" panose="020B0606020202030204" pitchFamily="34" charset="0"/>
              </a:rPr>
              <a:t>ca. 6 min:</a:t>
            </a:r>
          </a:p>
          <a:p>
            <a:endParaRPr lang="de-DE" sz="1200" dirty="0" smtClean="0">
              <a:latin typeface="Arial Narrow" panose="020B0606020202030204" pitchFamily="34" charset="0"/>
            </a:endParaRPr>
          </a:p>
          <a:p>
            <a:r>
              <a:rPr lang="de-DE" sz="1200" dirty="0" smtClean="0">
                <a:latin typeface="Arial Narrow" panose="020B0606020202030204" pitchFamily="34" charset="0"/>
              </a:rPr>
              <a:t>STANDORT</a:t>
            </a:r>
          </a:p>
          <a:p>
            <a:endParaRPr lang="de-DE" sz="1200" dirty="0" smtClean="0">
              <a:latin typeface="Arial Narrow" panose="020B0606020202030204" pitchFamily="34" charset="0"/>
            </a:endParaRPr>
          </a:p>
          <a:p>
            <a:r>
              <a:rPr lang="de-DE" sz="1200" dirty="0" smtClean="0">
                <a:latin typeface="Arial Narrow" panose="020B0606020202030204" pitchFamily="34" charset="0"/>
              </a:rPr>
              <a:t>STADT</a:t>
            </a:r>
          </a:p>
          <a:p>
            <a:endParaRPr lang="de-DE" sz="1200" dirty="0" smtClean="0">
              <a:latin typeface="Arial Narrow" panose="020B0606020202030204" pitchFamily="34" charset="0"/>
            </a:endParaRPr>
          </a:p>
          <a:p>
            <a:r>
              <a:rPr lang="de-DE" sz="1200" dirty="0" smtClean="0">
                <a:latin typeface="Arial Narrow" panose="020B0606020202030204" pitchFamily="34" charset="0"/>
              </a:rPr>
              <a:t>LAND</a:t>
            </a:r>
          </a:p>
          <a:p>
            <a:endParaRPr lang="de-DE" sz="1200" dirty="0" smtClean="0">
              <a:latin typeface="Arial Narrow" panose="020B0606020202030204" pitchFamily="34" charset="0"/>
            </a:endParaRPr>
          </a:p>
          <a:p>
            <a:r>
              <a:rPr lang="de-DE" sz="1200" dirty="0" smtClean="0">
                <a:latin typeface="Arial Narrow" panose="020B0606020202030204" pitchFamily="34" charset="0"/>
              </a:rPr>
              <a:t>KULTUR</a:t>
            </a:r>
            <a:endParaRPr lang="de-DE" sz="1200" dirty="0">
              <a:latin typeface="Arial Narrow" panose="020B0606020202030204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082211"/>
            <a:ext cx="4320480" cy="3048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961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107504" y="324480"/>
            <a:ext cx="8856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rial Narrow" panose="020B0606020202030204" pitchFamily="34" charset="0"/>
              </a:rPr>
              <a:t>Kurzer Sachstandsbericht der EFRE-Projekte + Qualitätswanderregion</a:t>
            </a:r>
            <a:endParaRPr lang="de-DE" dirty="0">
              <a:latin typeface="Arial Narrow" panose="020B0606020202030204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179512" y="915566"/>
            <a:ext cx="8424936" cy="3411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de-DE" altLang="de-DE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LippeToGo</a:t>
            </a:r>
            <a:r>
              <a:rPr lang="de-DE" altLang="de-DE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: Status </a:t>
            </a:r>
            <a:r>
              <a:rPr lang="de-DE" altLang="de-DE" b="1" dirty="0">
                <a:latin typeface="Arial Narrow" panose="020B0606020202030204" pitchFamily="34" charset="0"/>
                <a:cs typeface="Arial" panose="020B0604020202020204" pitchFamily="34" charset="0"/>
              </a:rPr>
              <a:t>Hotelakquise:</a:t>
            </a:r>
          </a:p>
          <a:p>
            <a:pPr marL="368550" indent="-285750" fontAlgn="base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300" dirty="0">
                <a:latin typeface="Arial Narrow" panose="020B0606020202030204" pitchFamily="34" charset="0"/>
                <a:cs typeface="Arial" pitchFamily="34" charset="0"/>
              </a:rPr>
              <a:t>837 Zimmer von 1.000 bereits </a:t>
            </a:r>
            <a:r>
              <a:rPr lang="de-DE" sz="1300" dirty="0" smtClean="0">
                <a:latin typeface="Arial Narrow" panose="020B0606020202030204" pitchFamily="34" charset="0"/>
                <a:cs typeface="Arial" pitchFamily="34" charset="0"/>
              </a:rPr>
              <a:t>vergeben</a:t>
            </a:r>
          </a:p>
          <a:p>
            <a:pPr marL="825750" lvl="1" indent="-285750" fontAlgn="base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200" dirty="0" smtClean="0">
                <a:latin typeface="Arial Narrow" panose="020B0606020202030204" pitchFamily="34" charset="0"/>
                <a:cs typeface="Arial" pitchFamily="34" charset="0"/>
              </a:rPr>
              <a:t>Hotels</a:t>
            </a:r>
            <a:r>
              <a:rPr lang="de-DE" sz="1200" dirty="0">
                <a:latin typeface="Arial Narrow" panose="020B0606020202030204" pitchFamily="34" charset="0"/>
                <a:cs typeface="Arial" pitchFamily="34" charset="0"/>
              </a:rPr>
              <a:t>, </a:t>
            </a:r>
            <a:r>
              <a:rPr lang="de-DE" sz="1200" dirty="0" err="1">
                <a:latin typeface="Arial Narrow" panose="020B0606020202030204" pitchFamily="34" charset="0"/>
                <a:cs typeface="Arial" pitchFamily="34" charset="0"/>
              </a:rPr>
              <a:t>FeWos</a:t>
            </a:r>
            <a:r>
              <a:rPr lang="de-DE" sz="1200" dirty="0">
                <a:latin typeface="Arial Narrow" panose="020B0606020202030204" pitchFamily="34" charset="0"/>
                <a:cs typeface="Arial" pitchFamily="34" charset="0"/>
              </a:rPr>
              <a:t>, Kliniken</a:t>
            </a:r>
          </a:p>
          <a:p>
            <a:pPr marL="368550" indent="-285750" fontAlgn="base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300" dirty="0">
                <a:latin typeface="Arial Narrow" panose="020B0606020202030204" pitchFamily="34" charset="0"/>
                <a:cs typeface="Arial" pitchFamily="34" charset="0"/>
              </a:rPr>
              <a:t>Positive Resonanz der Gastgeber auf das Projekt: sowohl der Nutzen an der Rezeption als auch der Vernetzungsgedanke in Lippe wird erkannt!</a:t>
            </a:r>
          </a:p>
          <a:p>
            <a:pPr marL="82800" fontAlgn="base">
              <a:spcBef>
                <a:spcPts val="800"/>
              </a:spcBef>
              <a:spcAft>
                <a:spcPct val="0"/>
              </a:spcAft>
              <a:defRPr/>
            </a:pPr>
            <a:endParaRPr lang="de-DE" sz="400" dirty="0">
              <a:latin typeface="Arial Narrow" panose="020B0606020202030204" pitchFamily="34" charset="0"/>
              <a:cs typeface="Arial" pitchFamily="34" charset="0"/>
            </a:endParaRPr>
          </a:p>
          <a:p>
            <a:pPr marL="82800" fontAlgn="base">
              <a:spcBef>
                <a:spcPts val="800"/>
              </a:spcBef>
              <a:spcAft>
                <a:spcPct val="0"/>
              </a:spcAft>
              <a:defRPr/>
            </a:pPr>
            <a:r>
              <a:rPr lang="de-DE" sz="1300" dirty="0">
                <a:latin typeface="Arial Narrow" panose="020B0606020202030204" pitchFamily="34" charset="0"/>
                <a:cs typeface="Arial" pitchFamily="34" charset="0"/>
              </a:rPr>
              <a:t>Veranstaltungskalender www.veranstaltungen-lippe.de</a:t>
            </a:r>
          </a:p>
          <a:p>
            <a:pPr marL="368550" indent="-285750" fontAlgn="base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300" dirty="0">
                <a:latin typeface="Arial Narrow" panose="020B0606020202030204" pitchFamily="34" charset="0"/>
                <a:cs typeface="Arial" pitchFamily="34" charset="0"/>
              </a:rPr>
              <a:t>Seit dem </a:t>
            </a:r>
            <a:r>
              <a:rPr lang="de-DE" sz="1300" dirty="0" err="1">
                <a:latin typeface="Arial Narrow" panose="020B0606020202030204" pitchFamily="34" charset="0"/>
                <a:cs typeface="Arial" pitchFamily="34" charset="0"/>
              </a:rPr>
              <a:t>relaunch</a:t>
            </a:r>
            <a:r>
              <a:rPr lang="de-DE" sz="1300" dirty="0">
                <a:latin typeface="Arial Narrow" panose="020B0606020202030204" pitchFamily="34" charset="0"/>
                <a:cs typeface="Arial" pitchFamily="34" charset="0"/>
              </a:rPr>
              <a:t> bereits deutlich verbesserte Zugriffs-  und Nutzerzahlen:</a:t>
            </a:r>
          </a:p>
          <a:p>
            <a:pPr marL="825750" lvl="1" indent="-285750" fontAlgn="base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200" dirty="0">
                <a:latin typeface="Arial Narrow" panose="020B0606020202030204" pitchFamily="34" charset="0"/>
                <a:cs typeface="Arial" pitchFamily="34" charset="0"/>
              </a:rPr>
              <a:t>Mehr Termine in der Datenbank</a:t>
            </a:r>
          </a:p>
          <a:p>
            <a:pPr marL="825750" lvl="1" indent="-285750" fontAlgn="base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200" dirty="0">
                <a:latin typeface="Arial Narrow" panose="020B0606020202030204" pitchFamily="34" charset="0"/>
                <a:cs typeface="Arial" pitchFamily="34" charset="0"/>
              </a:rPr>
              <a:t>Hohe Verweildauer und niedrige Absprungrate, gute mobile Aufrufrate</a:t>
            </a:r>
          </a:p>
          <a:p>
            <a:pPr marL="368550" indent="-285750" fontAlgn="base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300" dirty="0">
                <a:latin typeface="Arial Narrow" panose="020B0606020202030204" pitchFamily="34" charset="0"/>
                <a:cs typeface="Arial" pitchFamily="34" charset="0"/>
              </a:rPr>
              <a:t>Ausspielung der Termine über </a:t>
            </a:r>
            <a:r>
              <a:rPr lang="de-DE" sz="1300" dirty="0" err="1">
                <a:latin typeface="Arial Narrow" panose="020B0606020202030204" pitchFamily="34" charset="0"/>
                <a:cs typeface="Arial" pitchFamily="34" charset="0"/>
              </a:rPr>
              <a:t>LippeToGo</a:t>
            </a:r>
            <a:r>
              <a:rPr lang="de-DE" sz="1300" dirty="0">
                <a:latin typeface="Arial Narrow" panose="020B0606020202030204" pitchFamily="34" charset="0"/>
                <a:cs typeface="Arial" pitchFamily="34" charset="0"/>
              </a:rPr>
              <a:t> nach festgelegtem Regelwerk</a:t>
            </a:r>
          </a:p>
          <a:p>
            <a:pPr marL="368550" indent="-285750" fontAlgn="base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300" dirty="0">
                <a:latin typeface="Arial Narrow" panose="020B0606020202030204" pitchFamily="34" charset="0"/>
                <a:cs typeface="Arial" pitchFamily="34" charset="0"/>
              </a:rPr>
              <a:t>Touristische Platzhalterbilder füllen auf, wenn weniger als 16 Veranstaltungen unter Standort erreicht werden</a:t>
            </a:r>
            <a:r>
              <a:rPr lang="de-DE" sz="1300" dirty="0" smtClean="0">
                <a:latin typeface="Arial Narrow" panose="020B0606020202030204" pitchFamily="34" charset="0"/>
                <a:cs typeface="Arial" pitchFamily="34" charset="0"/>
              </a:rPr>
              <a:t>.</a:t>
            </a:r>
            <a:endParaRPr lang="de-DE" sz="1300" dirty="0">
              <a:latin typeface="Arial Narrow" panose="020B0606020202030204" pitchFamily="34" charset="0"/>
              <a:cs typeface="Arial" pitchFamily="34" charset="0"/>
            </a:endParaRPr>
          </a:p>
        </p:txBody>
      </p:sp>
      <p:pic>
        <p:nvPicPr>
          <p:cNvPr id="4" name="Grafik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899" y="4498123"/>
            <a:ext cx="1246153" cy="28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7FCFF"/>
              </a:clrFrom>
              <a:clrTo>
                <a:srgbClr val="F7F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01" y="4544807"/>
            <a:ext cx="1458815" cy="239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7"/>
          <p:cNvSpPr txBox="1">
            <a:spLocks noChangeArrowheads="1"/>
          </p:cNvSpPr>
          <p:nvPr/>
        </p:nvSpPr>
        <p:spPr bwMode="auto">
          <a:xfrm>
            <a:off x="144958" y="4299942"/>
            <a:ext cx="40322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800" dirty="0">
                <a:solidFill>
                  <a:schemeClr val="tx1"/>
                </a:solidFill>
                <a:latin typeface="Arial Narrow" pitchFamily="34" charset="0"/>
              </a:rPr>
              <a:t>Dieses Projekt wird durch die Europäische Union und das Land Nordrhein-Westfalen gefördert.</a:t>
            </a:r>
          </a:p>
        </p:txBody>
      </p:sp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688" y="4208336"/>
            <a:ext cx="595662" cy="59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ttps://www.land-des-hermann.de/wp-content/uploads/Logo_land-des-hermann_rgb-360x36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91" b="20406"/>
          <a:stretch>
            <a:fillRect/>
          </a:stretch>
        </p:blipFill>
        <p:spPr bwMode="auto">
          <a:xfrm>
            <a:off x="7785095" y="4237662"/>
            <a:ext cx="963369" cy="600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808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107504" y="324480"/>
            <a:ext cx="8856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rial Narrow" panose="020B0606020202030204" pitchFamily="34" charset="0"/>
              </a:rPr>
              <a:t>Kurzer Sachstandsbericht der EFRE-Projekte + Qualitätswanderregion</a:t>
            </a:r>
            <a:endParaRPr lang="de-DE" dirty="0">
              <a:latin typeface="Arial Narrow" panose="020B0606020202030204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179512" y="915566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de-DE" altLang="de-DE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LippeToGo</a:t>
            </a:r>
            <a:r>
              <a:rPr lang="de-DE" altLang="de-DE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:</a:t>
            </a:r>
            <a:endParaRPr lang="de-DE" altLang="de-DE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179512" y="1284898"/>
            <a:ext cx="136815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3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interaktiv</a:t>
            </a:r>
          </a:p>
          <a:p>
            <a:endParaRPr lang="de-DE" sz="1300" dirty="0" smtClean="0">
              <a:latin typeface="Arial Narrow" panose="020B0606020202030204" pitchFamily="34" charset="0"/>
            </a:endParaRPr>
          </a:p>
          <a:p>
            <a:r>
              <a:rPr lang="de-DE" sz="1300" dirty="0" smtClean="0">
                <a:latin typeface="Arial Narrow" panose="020B0606020202030204" pitchFamily="34" charset="0"/>
              </a:rPr>
              <a:t>per Maus oder</a:t>
            </a:r>
          </a:p>
          <a:p>
            <a:r>
              <a:rPr lang="de-DE" sz="1300" dirty="0" smtClean="0">
                <a:latin typeface="Arial Narrow" panose="020B0606020202030204" pitchFamily="34" charset="0"/>
              </a:rPr>
              <a:t>Touchscreen</a:t>
            </a:r>
          </a:p>
          <a:p>
            <a:endParaRPr lang="de-DE" sz="1300" dirty="0" smtClean="0">
              <a:latin typeface="Arial Narrow" panose="020B0606020202030204" pitchFamily="34" charset="0"/>
            </a:endParaRPr>
          </a:p>
          <a:p>
            <a:r>
              <a:rPr lang="de-DE" sz="1300" b="1" dirty="0" err="1" smtClean="0">
                <a:solidFill>
                  <a:srgbClr val="FF0000"/>
                </a:solidFill>
                <a:latin typeface="Arial Narrow" panose="020B0606020202030204" pitchFamily="34" charset="0"/>
              </a:rPr>
              <a:t>Screensaver</a:t>
            </a:r>
            <a:endParaRPr lang="de-DE" sz="1300" b="1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r>
              <a:rPr lang="de-DE" sz="1300" dirty="0" smtClean="0">
                <a:latin typeface="Arial Narrow" panose="020B0606020202030204" pitchFamily="34" charset="0"/>
              </a:rPr>
              <a:t>Highlights</a:t>
            </a:r>
          </a:p>
          <a:p>
            <a:r>
              <a:rPr lang="de-DE" sz="1300" dirty="0" smtClean="0">
                <a:latin typeface="Arial Narrow" panose="020B0606020202030204" pitchFamily="34" charset="0"/>
              </a:rPr>
              <a:t>aus der Region, automatischer</a:t>
            </a:r>
          </a:p>
          <a:p>
            <a:r>
              <a:rPr lang="de-DE" sz="1300" dirty="0" smtClean="0">
                <a:latin typeface="Arial Narrow" panose="020B0606020202030204" pitchFamily="34" charset="0"/>
              </a:rPr>
              <a:t>Durchlauf</a:t>
            </a:r>
          </a:p>
          <a:p>
            <a:r>
              <a:rPr lang="de-DE" sz="1300" dirty="0" smtClean="0">
                <a:latin typeface="Arial Narrow" panose="020B0606020202030204" pitchFamily="34" charset="0"/>
              </a:rPr>
              <a:t>bis zur</a:t>
            </a:r>
          </a:p>
          <a:p>
            <a:r>
              <a:rPr lang="de-DE" sz="1300" dirty="0" smtClean="0">
                <a:latin typeface="Arial Narrow" panose="020B0606020202030204" pitchFamily="34" charset="0"/>
              </a:rPr>
              <a:t>Interaktion</a:t>
            </a:r>
          </a:p>
          <a:p>
            <a:r>
              <a:rPr lang="de-DE" sz="1300" dirty="0" smtClean="0">
                <a:latin typeface="Arial Narrow" panose="020B0606020202030204" pitchFamily="34" charset="0"/>
              </a:rPr>
              <a:t>+ </a:t>
            </a:r>
            <a:r>
              <a:rPr lang="de-DE" sz="1300" b="1" dirty="0" smtClean="0">
                <a:latin typeface="Arial Narrow" panose="020B0606020202030204" pitchFamily="34" charset="0"/>
              </a:rPr>
              <a:t>nächste Aktion</a:t>
            </a:r>
          </a:p>
          <a:p>
            <a:r>
              <a:rPr lang="de-DE" sz="1300" b="1" dirty="0" smtClean="0">
                <a:latin typeface="Arial Narrow" panose="020B0606020202030204" pitchFamily="34" charset="0"/>
              </a:rPr>
              <a:t>   am Standort …..</a:t>
            </a:r>
          </a:p>
        </p:txBody>
      </p:sp>
      <p:pic>
        <p:nvPicPr>
          <p:cNvPr id="5" name="Grafik 4" descr="Screensa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87511" y="1060489"/>
            <a:ext cx="5179268" cy="295142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899" y="4494755"/>
            <a:ext cx="1246153" cy="28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7FCFF"/>
              </a:clrFrom>
              <a:clrTo>
                <a:srgbClr val="F7F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01" y="4541439"/>
            <a:ext cx="1458815" cy="239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7"/>
          <p:cNvSpPr txBox="1">
            <a:spLocks noChangeArrowheads="1"/>
          </p:cNvSpPr>
          <p:nvPr/>
        </p:nvSpPr>
        <p:spPr bwMode="auto">
          <a:xfrm>
            <a:off x="144958" y="4281937"/>
            <a:ext cx="40322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800">
                <a:solidFill>
                  <a:schemeClr val="tx1"/>
                </a:solidFill>
                <a:latin typeface="Arial Narrow" pitchFamily="34" charset="0"/>
              </a:rPr>
              <a:t>Dieses Projekt wird durch die Europäische Union und das Land Nordrhein-Westfalen gefördert.</a:t>
            </a:r>
          </a:p>
        </p:txBody>
      </p:sp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448" y="4212694"/>
            <a:ext cx="595662" cy="59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https://www.land-des-hermann.de/wp-content/uploads/Logo_land-des-hermann_rgb-360x360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91" b="20406"/>
          <a:stretch>
            <a:fillRect/>
          </a:stretch>
        </p:blipFill>
        <p:spPr bwMode="auto">
          <a:xfrm>
            <a:off x="7785095" y="4241914"/>
            <a:ext cx="963369" cy="600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044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107504" y="324480"/>
            <a:ext cx="8856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rial Narrow" panose="020B0606020202030204" pitchFamily="34" charset="0"/>
              </a:rPr>
              <a:t>Kurzer Sachstandsbericht der EFRE-Projekte + Qualitätswanderregion</a:t>
            </a:r>
            <a:endParaRPr lang="de-DE" dirty="0">
              <a:latin typeface="Arial Narrow" panose="020B0606020202030204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179512" y="915566"/>
            <a:ext cx="8424936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b="1" dirty="0">
                <a:latin typeface="Arial Narrow" pitchFamily="34" charset="0"/>
              </a:rPr>
              <a:t>Qualitätswanderregion - </a:t>
            </a:r>
            <a:r>
              <a:rPr lang="de-DE" altLang="de-DE" b="1" dirty="0" smtClean="0">
                <a:latin typeface="Arial Narrow" pitchFamily="34" charset="0"/>
              </a:rPr>
              <a:t>Qualitätstouren</a:t>
            </a:r>
            <a:endParaRPr lang="de-DE" altLang="de-DE" dirty="0">
              <a:latin typeface="Arial Narrow" pitchFamily="34" charset="0"/>
            </a:endParaRPr>
          </a:p>
          <a:p>
            <a:pPr marL="368550" indent="-285750" fontAlgn="base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600" dirty="0">
                <a:latin typeface="Arial Narrow" panose="020B0606020202030204" pitchFamily="34" charset="0"/>
                <a:cs typeface="Arial" pitchFamily="34" charset="0"/>
              </a:rPr>
              <a:t>Die Anzahl der geforderten Qualitätstouren hängt von der jeweiligen Größe der Region ab.</a:t>
            </a:r>
            <a:endParaRPr lang="de-DE" altLang="de-DE" sz="1600" dirty="0">
              <a:latin typeface="Arial Narrow" panose="020B0606020202030204" pitchFamily="34" charset="0"/>
              <a:cs typeface="Arial" pitchFamily="34" charset="0"/>
            </a:endParaRPr>
          </a:p>
          <a:p>
            <a:pPr marL="368550" indent="-285750" fontAlgn="base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de-DE" altLang="de-DE" sz="1600" dirty="0">
                <a:latin typeface="Arial Narrow" panose="020B0606020202030204" pitchFamily="34" charset="0"/>
                <a:cs typeface="Arial" pitchFamily="34" charset="0"/>
              </a:rPr>
              <a:t>Das Land des Hermann, mit einer Größe von ca. 1.246 km²,  benötigt daher ca. 30 </a:t>
            </a:r>
            <a:r>
              <a:rPr lang="de-DE" altLang="de-DE" sz="1600" dirty="0" smtClean="0">
                <a:latin typeface="Arial Narrow" panose="020B0606020202030204" pitchFamily="34" charset="0"/>
                <a:cs typeface="Arial" pitchFamily="34" charset="0"/>
              </a:rPr>
              <a:t>Qualitätstouren</a:t>
            </a:r>
            <a:r>
              <a:rPr lang="de-DE" altLang="de-DE" sz="1600" dirty="0">
                <a:latin typeface="Arial Narrow" panose="020B0606020202030204" pitchFamily="34" charset="0"/>
                <a:cs typeface="Arial" pitchFamily="34" charset="0"/>
              </a:rPr>
              <a:t>, Halbtages-Rundtouren mit einer Mindestlänge von 5 Kilometer, um Qualitätswanderregion zu werden</a:t>
            </a:r>
            <a:r>
              <a:rPr lang="de-DE" altLang="de-DE" sz="1600" dirty="0" smtClean="0">
                <a:latin typeface="Arial Narrow" panose="020B0606020202030204" pitchFamily="34" charset="0"/>
                <a:cs typeface="Arial" pitchFamily="34" charset="0"/>
              </a:rPr>
              <a:t>:</a:t>
            </a:r>
          </a:p>
          <a:p>
            <a:pPr marL="368550" indent="-285750" fontAlgn="base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de-DE" altLang="de-DE" sz="1600" dirty="0">
                <a:latin typeface="Arial Narrow" panose="020B0606020202030204" pitchFamily="34" charset="0"/>
                <a:cs typeface="Arial" pitchFamily="34" charset="0"/>
              </a:rPr>
              <a:t>Es handelt sich bei den </a:t>
            </a:r>
            <a:r>
              <a:rPr lang="de-DE" altLang="de-DE" sz="1600" dirty="0" smtClean="0">
                <a:latin typeface="Arial Narrow" panose="020B0606020202030204" pitchFamily="34" charset="0"/>
                <a:cs typeface="Arial" pitchFamily="34" charset="0"/>
              </a:rPr>
              <a:t>Qualitätstouren </a:t>
            </a:r>
            <a:r>
              <a:rPr lang="de-DE" altLang="de-DE" sz="1600" dirty="0">
                <a:latin typeface="Arial Narrow" panose="020B0606020202030204" pitchFamily="34" charset="0"/>
                <a:cs typeface="Arial" pitchFamily="34" charset="0"/>
              </a:rPr>
              <a:t>nicht um zertifizierte Wanderwege</a:t>
            </a:r>
          </a:p>
          <a:p>
            <a:pPr marL="368550" indent="-285750" fontAlgn="base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de-DE" altLang="de-DE" sz="1600" dirty="0">
                <a:latin typeface="Arial Narrow" panose="020B0606020202030204" pitchFamily="34" charset="0"/>
                <a:cs typeface="Arial" pitchFamily="34" charset="0"/>
              </a:rPr>
              <a:t>Die zertifizierten Wanderwege werden mit in die 30 Qualitätstouren einberechnet</a:t>
            </a:r>
          </a:p>
          <a:p>
            <a:pPr marL="368550" indent="-285750" fontAlgn="base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de-DE" altLang="de-DE" sz="1600" i="1" dirty="0" smtClean="0">
              <a:latin typeface="Arial Narrow" panose="020B0606020202030204" pitchFamily="34" charset="0"/>
              <a:cs typeface="Arial" pitchFamily="34" charset="0"/>
            </a:endParaRPr>
          </a:p>
          <a:p>
            <a:pPr marL="368550" indent="-285750" fontAlgn="base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de-DE" altLang="de-DE" sz="1600" b="1" i="1" dirty="0" smtClean="0">
                <a:latin typeface="Arial Narrow" panose="020B0606020202030204" pitchFamily="34" charset="0"/>
                <a:cs typeface="Arial" pitchFamily="34" charset="0"/>
              </a:rPr>
              <a:t>Ist-Zustand</a:t>
            </a:r>
            <a:r>
              <a:rPr lang="de-DE" altLang="de-DE" sz="1600" b="1" i="1" dirty="0">
                <a:latin typeface="Arial Narrow" panose="020B0606020202030204" pitchFamily="34" charset="0"/>
                <a:cs typeface="Arial" pitchFamily="34" charset="0"/>
              </a:rPr>
              <a:t>: es werden noch 19 </a:t>
            </a:r>
            <a:r>
              <a:rPr lang="de-DE" altLang="de-DE" sz="1600" b="1" i="1" dirty="0" smtClean="0">
                <a:latin typeface="Arial Narrow" panose="020B0606020202030204" pitchFamily="34" charset="0"/>
                <a:cs typeface="Arial" pitchFamily="34" charset="0"/>
              </a:rPr>
              <a:t>Qualitätstouren </a:t>
            </a:r>
            <a:r>
              <a:rPr lang="de-DE" altLang="de-DE" sz="1600" b="1" i="1" dirty="0">
                <a:latin typeface="Arial Narrow" panose="020B0606020202030204" pitchFamily="34" charset="0"/>
                <a:cs typeface="Arial" pitchFamily="34" charset="0"/>
              </a:rPr>
              <a:t>benötigt</a:t>
            </a:r>
          </a:p>
          <a:p>
            <a:pPr marL="368550" indent="-285750" fontAlgn="base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de-DE" altLang="de-DE" sz="1600" b="1" i="1" dirty="0">
                <a:latin typeface="Arial Narrow" panose="020B0606020202030204" pitchFamily="34" charset="0"/>
                <a:cs typeface="Arial" pitchFamily="34" charset="0"/>
              </a:rPr>
              <a:t>Empfehlung des DWVs: noch einige, in der Region verteilte, kurze zertifizierte Qualitätswanderwege</a:t>
            </a:r>
          </a:p>
          <a:p>
            <a:pPr marL="82800" fontAlgn="base">
              <a:spcBef>
                <a:spcPts val="800"/>
              </a:spcBef>
              <a:spcAft>
                <a:spcPct val="0"/>
              </a:spcAft>
              <a:defRPr/>
            </a:pPr>
            <a:endParaRPr lang="de-DE" sz="1600" dirty="0">
              <a:latin typeface="Arial Narrow" panose="020B0606020202030204" pitchFamily="34" charset="0"/>
            </a:endParaRPr>
          </a:p>
          <a:p>
            <a:pPr marL="82800" fontAlgn="base">
              <a:spcBef>
                <a:spcPts val="800"/>
              </a:spcBef>
              <a:spcAft>
                <a:spcPct val="0"/>
              </a:spcAft>
              <a:defRPr/>
            </a:pPr>
            <a:endParaRPr lang="de-DE" sz="1600" dirty="0" smtClean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80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107504" y="324480"/>
            <a:ext cx="8856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rial Narrow" panose="020B0606020202030204" pitchFamily="34" charset="0"/>
              </a:rPr>
              <a:t>Kurzer Sachstandsbericht der EFRE-Projekte + Qualitätswanderregion</a:t>
            </a:r>
            <a:endParaRPr lang="de-DE" dirty="0">
              <a:latin typeface="Arial Narrow" panose="020B0606020202030204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179512" y="915566"/>
            <a:ext cx="8424936" cy="2811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b="1" dirty="0">
                <a:latin typeface="Arial Narrow" pitchFamily="34" charset="0"/>
              </a:rPr>
              <a:t>Qualitätswanderregion - Qualitätsgastgeber</a:t>
            </a:r>
            <a:endParaRPr lang="de-DE" altLang="de-DE" dirty="0">
              <a:latin typeface="Arial Narrow" pitchFamily="34" charset="0"/>
            </a:endParaRPr>
          </a:p>
          <a:p>
            <a:pPr marL="368550" indent="-285750" fontAlgn="base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de-DE" altLang="de-DE" sz="1600" dirty="0">
                <a:latin typeface="Arial Narrow" pitchFamily="34" charset="0"/>
                <a:cs typeface="Arial" pitchFamily="34" charset="0"/>
              </a:rPr>
              <a:t>Das Land des Hermann benötigt ca. 30 Qualitätsgastgeber um </a:t>
            </a:r>
            <a:r>
              <a:rPr lang="de-DE" altLang="de-DE" sz="1600" dirty="0" smtClean="0">
                <a:latin typeface="Arial Narrow" pitchFamily="34" charset="0"/>
                <a:cs typeface="Arial" pitchFamily="34" charset="0"/>
              </a:rPr>
              <a:t>Qualitätswanderregion </a:t>
            </a:r>
            <a:r>
              <a:rPr lang="de-DE" altLang="de-DE" sz="1600" dirty="0">
                <a:latin typeface="Arial Narrow" pitchFamily="34" charset="0"/>
                <a:cs typeface="Arial" pitchFamily="34" charset="0"/>
              </a:rPr>
              <a:t>zu werden</a:t>
            </a:r>
          </a:p>
          <a:p>
            <a:pPr marL="368550" indent="-285750" fontAlgn="base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de-DE" altLang="de-DE" sz="1600" dirty="0">
                <a:latin typeface="Arial Narrow" pitchFamily="34" charset="0"/>
                <a:cs typeface="Arial" pitchFamily="34" charset="0"/>
              </a:rPr>
              <a:t>Die Qualitätsgastgeber müssen sich in der kompletten Region wiederfinden</a:t>
            </a:r>
          </a:p>
          <a:p>
            <a:pPr marL="368550" indent="-285750" fontAlgn="base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de-DE" altLang="de-DE" sz="1600" dirty="0">
                <a:latin typeface="Arial Narrow" pitchFamily="34" charset="0"/>
                <a:cs typeface="Arial" pitchFamily="34" charset="0"/>
              </a:rPr>
              <a:t>Zurzeit gibt es die meisten </a:t>
            </a:r>
            <a:r>
              <a:rPr lang="de-DE" altLang="de-DE" sz="1600" dirty="0" smtClean="0">
                <a:latin typeface="Arial Narrow" pitchFamily="34" charset="0"/>
                <a:cs typeface="Arial" pitchFamily="34" charset="0"/>
              </a:rPr>
              <a:t>Qualitätsgastgeber </a:t>
            </a:r>
            <a:r>
              <a:rPr lang="de-DE" altLang="de-DE" sz="1600" dirty="0">
                <a:latin typeface="Arial Narrow" pitchFamily="34" charset="0"/>
                <a:cs typeface="Arial" pitchFamily="34" charset="0"/>
              </a:rPr>
              <a:t>in den Kommunen </a:t>
            </a:r>
            <a:r>
              <a:rPr lang="de-DE" altLang="de-DE" sz="1600" dirty="0" err="1">
                <a:latin typeface="Arial Narrow" pitchFamily="34" charset="0"/>
                <a:cs typeface="Arial" pitchFamily="34" charset="0"/>
              </a:rPr>
              <a:t>Lügde</a:t>
            </a:r>
            <a:r>
              <a:rPr lang="de-DE" altLang="de-DE" sz="1600" dirty="0">
                <a:latin typeface="Arial Narrow" pitchFamily="34" charset="0"/>
                <a:cs typeface="Arial" pitchFamily="34" charset="0"/>
              </a:rPr>
              <a:t> und Schieder-</a:t>
            </a:r>
            <a:r>
              <a:rPr lang="de-DE" altLang="de-DE" sz="1600" dirty="0" err="1">
                <a:latin typeface="Arial Narrow" pitchFamily="34" charset="0"/>
                <a:cs typeface="Arial" pitchFamily="34" charset="0"/>
              </a:rPr>
              <a:t>Schwalenberg</a:t>
            </a:r>
            <a:endParaRPr lang="de-DE" altLang="de-DE" sz="1600" dirty="0">
              <a:latin typeface="Arial Narrow" pitchFamily="34" charset="0"/>
              <a:cs typeface="Arial" pitchFamily="34" charset="0"/>
            </a:endParaRPr>
          </a:p>
          <a:p>
            <a:pPr marL="368550" indent="-285750" fontAlgn="base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de-DE" altLang="de-DE" sz="1600" dirty="0">
                <a:latin typeface="Arial Narrow" pitchFamily="34" charset="0"/>
                <a:cs typeface="Arial" pitchFamily="34" charset="0"/>
              </a:rPr>
              <a:t>Durch die Änderungen der Kriterien können Betriebe leichter Qualitätsgastgeber werden </a:t>
            </a:r>
          </a:p>
          <a:p>
            <a:pPr marL="368550" indent="-285750" fontAlgn="base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de-DE" altLang="de-DE" sz="1600" dirty="0">
                <a:latin typeface="Arial Narrow" pitchFamily="34" charset="0"/>
                <a:cs typeface="Arial" pitchFamily="34" charset="0"/>
              </a:rPr>
              <a:t>Der Kreis Lippe hat bis jetzt die meisten </a:t>
            </a:r>
            <a:r>
              <a:rPr lang="de-DE" altLang="de-DE" sz="1600" dirty="0" smtClean="0">
                <a:latin typeface="Arial Narrow" pitchFamily="34" charset="0"/>
                <a:cs typeface="Arial" pitchFamily="34" charset="0"/>
              </a:rPr>
              <a:t>Qualitätsgastgeber </a:t>
            </a:r>
            <a:r>
              <a:rPr lang="de-DE" altLang="de-DE" sz="1600" dirty="0">
                <a:latin typeface="Arial Narrow" pitchFamily="34" charset="0"/>
                <a:cs typeface="Arial" pitchFamily="34" charset="0"/>
              </a:rPr>
              <a:t>in ganz Ostwestfalen Lippe</a:t>
            </a:r>
          </a:p>
          <a:p>
            <a:pPr marL="368550" indent="-285750" fontAlgn="base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de-DE" sz="1600" dirty="0" smtClean="0">
              <a:latin typeface="Arial Narrow" panose="020B0606020202030204" pitchFamily="34" charset="0"/>
            </a:endParaRPr>
          </a:p>
          <a:p>
            <a:pPr marL="82800" fontAlgn="base">
              <a:spcBef>
                <a:spcPts val="800"/>
              </a:spcBef>
              <a:spcAft>
                <a:spcPct val="0"/>
              </a:spcAft>
              <a:defRPr/>
            </a:pPr>
            <a:endParaRPr lang="de-DE" sz="1600" dirty="0" smtClean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46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107504" y="324480"/>
            <a:ext cx="8856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rial Narrow" panose="020B0606020202030204" pitchFamily="34" charset="0"/>
              </a:rPr>
              <a:t>Kurzer Sachstandsbericht der EFRE-Projekte + Qualitätswanderregion</a:t>
            </a:r>
            <a:endParaRPr lang="de-DE" dirty="0">
              <a:latin typeface="Arial Narrow" panose="020B0606020202030204" pitchFamily="34" charset="0"/>
            </a:endParaRPr>
          </a:p>
        </p:txBody>
      </p:sp>
      <p:graphicFrame>
        <p:nvGraphicFramePr>
          <p:cNvPr id="8" name="Diagramm 7"/>
          <p:cNvGraphicFramePr/>
          <p:nvPr>
            <p:extLst>
              <p:ext uri="{D42A27DB-BD31-4B8C-83A1-F6EECF244321}">
                <p14:modId xmlns:p14="http://schemas.microsoft.com/office/powerpoint/2010/main" val="828380353"/>
              </p:ext>
            </p:extLst>
          </p:nvPr>
        </p:nvGraphicFramePr>
        <p:xfrm>
          <a:off x="215516" y="1212890"/>
          <a:ext cx="8640960" cy="3519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hteck 8"/>
          <p:cNvSpPr/>
          <p:nvPr/>
        </p:nvSpPr>
        <p:spPr>
          <a:xfrm>
            <a:off x="107504" y="834266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b="1" dirty="0">
                <a:latin typeface="Arial Narrow" panose="020B0606020202030204" pitchFamily="34" charset="0"/>
              </a:rPr>
              <a:t>Qualitätswanderregion </a:t>
            </a:r>
            <a:r>
              <a:rPr lang="de-DE" altLang="de-DE" b="1" dirty="0" smtClean="0">
                <a:latin typeface="Arial Narrow" pitchFamily="34" charset="0"/>
              </a:rPr>
              <a:t>- Organigramm</a:t>
            </a:r>
            <a:endParaRPr lang="de-DE" altLang="de-DE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12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hteck 65"/>
          <p:cNvSpPr/>
          <p:nvPr/>
        </p:nvSpPr>
        <p:spPr>
          <a:xfrm>
            <a:off x="179512" y="843558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b="1" dirty="0">
                <a:latin typeface="Arial Narrow" panose="020B0606020202030204" pitchFamily="34" charset="0"/>
              </a:rPr>
              <a:t>Qualitätswanderregion </a:t>
            </a:r>
            <a:r>
              <a:rPr lang="de-DE" altLang="de-DE" b="1" dirty="0" smtClean="0">
                <a:latin typeface="Arial Narrow" pitchFamily="34" charset="0"/>
              </a:rPr>
              <a:t>– Vorgehensweise </a:t>
            </a:r>
            <a:endParaRPr lang="de-DE" altLang="de-DE" dirty="0">
              <a:latin typeface="Arial Narrow" pitchFamily="34" charset="0"/>
            </a:endParaRPr>
          </a:p>
        </p:txBody>
      </p:sp>
      <p:grpSp>
        <p:nvGrpSpPr>
          <p:cNvPr id="100" name="Gruppieren 99"/>
          <p:cNvGrpSpPr/>
          <p:nvPr/>
        </p:nvGrpSpPr>
        <p:grpSpPr>
          <a:xfrm>
            <a:off x="323528" y="1271642"/>
            <a:ext cx="432048" cy="576064"/>
            <a:chOff x="0" y="129643"/>
            <a:chExt cx="532726" cy="761036"/>
          </a:xfrm>
        </p:grpSpPr>
        <p:sp>
          <p:nvSpPr>
            <p:cNvPr id="101" name="Eingekerbter Richtungspfeil 3"/>
            <p:cNvSpPr/>
            <p:nvPr/>
          </p:nvSpPr>
          <p:spPr>
            <a:xfrm rot="5400000">
              <a:off x="-114155" y="243798"/>
              <a:ext cx="761036" cy="532725"/>
            </a:xfrm>
            <a:prstGeom prst="chevron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</p:sp>
        <p:sp>
          <p:nvSpPr>
            <p:cNvPr id="102" name="Eingekerbter Richtungspfeil 4"/>
            <p:cNvSpPr/>
            <p:nvPr/>
          </p:nvSpPr>
          <p:spPr>
            <a:xfrm>
              <a:off x="1" y="361847"/>
              <a:ext cx="532725" cy="2283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1200" kern="1200" dirty="0" smtClean="0">
                <a:solidFill>
                  <a:schemeClr val="bg1"/>
                </a:solidFill>
                <a:latin typeface="Arial Narrow" panose="020B0606020202030204" pitchFamily="34" charset="0"/>
              </a:endParaRP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200" b="1" kern="1200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1</a:t>
              </a:r>
              <a:endParaRPr lang="de-DE" sz="1200" b="1" kern="1200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103" name="Textfeld 102"/>
          <p:cNvSpPr txBox="1"/>
          <p:nvPr/>
        </p:nvSpPr>
        <p:spPr>
          <a:xfrm>
            <a:off x="827583" y="1131590"/>
            <a:ext cx="38177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200" dirty="0">
                <a:latin typeface="Arial Narrow" panose="020B0606020202030204" pitchFamily="34" charset="0"/>
              </a:rPr>
              <a:t>2 europaweite </a:t>
            </a:r>
            <a:r>
              <a:rPr lang="de-DE" sz="1200" dirty="0" smtClean="0">
                <a:latin typeface="Arial Narrow" panose="020B0606020202030204" pitchFamily="34" charset="0"/>
              </a:rPr>
              <a:t>Ausschreibungen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sz="1200" b="1" i="1" dirty="0" smtClean="0">
                <a:latin typeface="Arial Narrow" panose="020B0606020202030204" pitchFamily="34" charset="0"/>
              </a:rPr>
              <a:t>Los 3: Planung Wanderinfrastruktur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sz="1200" b="1" i="1" dirty="0" smtClean="0">
                <a:latin typeface="Arial Narrow" panose="020B0606020202030204" pitchFamily="34" charset="0"/>
              </a:rPr>
              <a:t>Los 4: Landschaftsmobiliar</a:t>
            </a:r>
            <a:endParaRPr lang="de-DE" sz="1200" b="1" i="1" dirty="0">
              <a:latin typeface="Arial Narrow" panose="020B0606020202030204" pitchFamily="34" charset="0"/>
            </a:endParaRP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200" dirty="0">
                <a:latin typeface="Arial Narrow" panose="020B0606020202030204" pitchFamily="34" charset="0"/>
              </a:rPr>
              <a:t>5 deutschlandweite </a:t>
            </a:r>
            <a:r>
              <a:rPr lang="de-DE" sz="1200" dirty="0" smtClean="0">
                <a:latin typeface="Arial Narrow" panose="020B0606020202030204" pitchFamily="34" charset="0"/>
              </a:rPr>
              <a:t>Ausschreibungen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sz="1200" b="1" i="1" dirty="0" smtClean="0">
                <a:latin typeface="Arial Narrow" panose="020B0606020202030204" pitchFamily="34" charset="0"/>
              </a:rPr>
              <a:t>Los 1: Konzepterstellung, Wegweisungskonzept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sz="1200" b="1" i="1" dirty="0" smtClean="0">
                <a:latin typeface="Arial Narrow" panose="020B0606020202030204" pitchFamily="34" charset="0"/>
              </a:rPr>
              <a:t>Los 2: Dokumentation, Begleitstudie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sz="1200" b="1" i="1" dirty="0" smtClean="0">
                <a:latin typeface="Arial Narrow" panose="020B0606020202030204" pitchFamily="34" charset="0"/>
              </a:rPr>
              <a:t>Los 5: Markierung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sz="1200" b="1" i="1" dirty="0" smtClean="0">
                <a:latin typeface="Arial Narrow" panose="020B0606020202030204" pitchFamily="34" charset="0"/>
              </a:rPr>
              <a:t>Los 6: Herstellung / Bau Infrastruktur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sz="1200" b="1" i="1" dirty="0" smtClean="0">
                <a:latin typeface="Arial Narrow" panose="020B0606020202030204" pitchFamily="34" charset="0"/>
              </a:rPr>
              <a:t>Los 7: Baubetreuung</a:t>
            </a:r>
          </a:p>
        </p:txBody>
      </p:sp>
      <p:grpSp>
        <p:nvGrpSpPr>
          <p:cNvPr id="104" name="Gruppieren 103"/>
          <p:cNvGrpSpPr/>
          <p:nvPr/>
        </p:nvGrpSpPr>
        <p:grpSpPr>
          <a:xfrm>
            <a:off x="323528" y="3142481"/>
            <a:ext cx="432048" cy="576064"/>
            <a:chOff x="0" y="129643"/>
            <a:chExt cx="532726" cy="761036"/>
          </a:xfrm>
        </p:grpSpPr>
        <p:sp>
          <p:nvSpPr>
            <p:cNvPr id="105" name="Eingekerbter Richtungspfeil 7"/>
            <p:cNvSpPr/>
            <p:nvPr/>
          </p:nvSpPr>
          <p:spPr>
            <a:xfrm rot="5400000">
              <a:off x="-114155" y="243798"/>
              <a:ext cx="761036" cy="532725"/>
            </a:xfrm>
            <a:prstGeom prst="chevron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 sz="1200" dirty="0">
                <a:latin typeface="Arial Narrow" panose="020B0606020202030204" pitchFamily="34" charset="0"/>
              </a:endParaRPr>
            </a:p>
          </p:txBody>
        </p:sp>
        <p:sp>
          <p:nvSpPr>
            <p:cNvPr id="106" name="Eingekerbter Richtungspfeil 4"/>
            <p:cNvSpPr/>
            <p:nvPr/>
          </p:nvSpPr>
          <p:spPr>
            <a:xfrm>
              <a:off x="1" y="361847"/>
              <a:ext cx="532725" cy="2283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1200" kern="1200" dirty="0" smtClean="0">
                <a:solidFill>
                  <a:schemeClr val="bg1"/>
                </a:solidFill>
                <a:latin typeface="Arial Narrow" panose="020B0606020202030204" pitchFamily="34" charset="0"/>
              </a:endParaRP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200" b="1" kern="1200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2</a:t>
              </a:r>
              <a:endParaRPr lang="de-DE" sz="1200" b="1" kern="1200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107" name="Textfeld 106"/>
          <p:cNvSpPr txBox="1"/>
          <p:nvPr/>
        </p:nvSpPr>
        <p:spPr>
          <a:xfrm>
            <a:off x="827584" y="3070473"/>
            <a:ext cx="381773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sz="1200" dirty="0">
                <a:latin typeface="Arial Narrow" panose="020B0606020202030204" pitchFamily="34" charset="0"/>
              </a:rPr>
              <a:t>Bildung von Arbeitskreisen (bestehend aus </a:t>
            </a:r>
            <a:r>
              <a:rPr lang="de-DE" sz="1200" dirty="0" smtClean="0">
                <a:latin typeface="Arial Narrow" panose="020B0606020202030204" pitchFamily="34" charset="0"/>
              </a:rPr>
              <a:t>Steuerungsgruppe, </a:t>
            </a:r>
            <a:r>
              <a:rPr lang="de-DE" sz="1200" dirty="0">
                <a:latin typeface="Arial Narrow" panose="020B0606020202030204" pitchFamily="34" charset="0"/>
              </a:rPr>
              <a:t>Heimat-und Ortsvereinen und Touristikern</a:t>
            </a:r>
            <a:r>
              <a:rPr lang="de-DE" sz="1200" dirty="0" smtClean="0">
                <a:latin typeface="Arial Narrow" panose="020B0606020202030204" pitchFamily="34" charset="0"/>
              </a:rPr>
              <a:t>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de-DE" sz="200" dirty="0">
              <a:latin typeface="Arial Narrow" panose="020B060602020203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sz="1200" dirty="0">
                <a:latin typeface="Arial Narrow" panose="020B0606020202030204" pitchFamily="34" charset="0"/>
              </a:rPr>
              <a:t>Versand der Wegebestandsliste an den Arbeitskreis</a:t>
            </a:r>
          </a:p>
        </p:txBody>
      </p:sp>
      <p:grpSp>
        <p:nvGrpSpPr>
          <p:cNvPr id="108" name="Gruppieren 107"/>
          <p:cNvGrpSpPr/>
          <p:nvPr/>
        </p:nvGrpSpPr>
        <p:grpSpPr>
          <a:xfrm>
            <a:off x="323528" y="3939902"/>
            <a:ext cx="432048" cy="576064"/>
            <a:chOff x="0" y="129643"/>
            <a:chExt cx="532726" cy="761036"/>
          </a:xfrm>
        </p:grpSpPr>
        <p:sp>
          <p:nvSpPr>
            <p:cNvPr id="109" name="Eingekerbter Richtungspfeil 11"/>
            <p:cNvSpPr/>
            <p:nvPr/>
          </p:nvSpPr>
          <p:spPr>
            <a:xfrm rot="5400000">
              <a:off x="-114155" y="243798"/>
              <a:ext cx="761036" cy="532725"/>
            </a:xfrm>
            <a:prstGeom prst="chevron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 sz="1200" dirty="0">
                <a:latin typeface="Arial Narrow" panose="020B0606020202030204" pitchFamily="34" charset="0"/>
              </a:endParaRPr>
            </a:p>
          </p:txBody>
        </p:sp>
        <p:sp>
          <p:nvSpPr>
            <p:cNvPr id="110" name="Eingekerbter Richtungspfeil 4"/>
            <p:cNvSpPr/>
            <p:nvPr/>
          </p:nvSpPr>
          <p:spPr>
            <a:xfrm>
              <a:off x="1" y="361847"/>
              <a:ext cx="532725" cy="2283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1200" kern="1200" dirty="0" smtClean="0">
                <a:solidFill>
                  <a:schemeClr val="bg1"/>
                </a:solidFill>
                <a:latin typeface="Arial Narrow" panose="020B0606020202030204" pitchFamily="34" charset="0"/>
              </a:endParaRP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2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3</a:t>
              </a:r>
              <a:endParaRPr lang="de-DE" sz="1200" b="1" kern="1200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111" name="Textfeld 110"/>
          <p:cNvSpPr txBox="1"/>
          <p:nvPr/>
        </p:nvSpPr>
        <p:spPr>
          <a:xfrm>
            <a:off x="827584" y="3867894"/>
            <a:ext cx="3817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sz="1200" dirty="0">
                <a:latin typeface="Arial Narrow" panose="020B0606020202030204" pitchFamily="34" charset="0"/>
              </a:rPr>
              <a:t>Auftaktgespräch (Vorstellung Projekt, Analyse Ist-Zustand, Aktualisierung und Bewertung der Daten)</a:t>
            </a:r>
            <a:endParaRPr lang="de-DE" sz="1200" b="1" dirty="0">
              <a:latin typeface="Arial Narrow" panose="020B0606020202030204" pitchFamily="34" charset="0"/>
            </a:endParaRPr>
          </a:p>
        </p:txBody>
      </p:sp>
      <p:grpSp>
        <p:nvGrpSpPr>
          <p:cNvPr id="112" name="Gruppieren 111"/>
          <p:cNvGrpSpPr/>
          <p:nvPr/>
        </p:nvGrpSpPr>
        <p:grpSpPr>
          <a:xfrm>
            <a:off x="4858724" y="1875844"/>
            <a:ext cx="432048" cy="576064"/>
            <a:chOff x="0" y="129643"/>
            <a:chExt cx="532726" cy="761036"/>
          </a:xfrm>
        </p:grpSpPr>
        <p:sp>
          <p:nvSpPr>
            <p:cNvPr id="113" name="Eingekerbter Richtungspfeil 20"/>
            <p:cNvSpPr/>
            <p:nvPr/>
          </p:nvSpPr>
          <p:spPr>
            <a:xfrm rot="5400000">
              <a:off x="-114155" y="243798"/>
              <a:ext cx="761036" cy="532725"/>
            </a:xfrm>
            <a:prstGeom prst="chevron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</p:sp>
        <p:sp>
          <p:nvSpPr>
            <p:cNvPr id="114" name="Eingekerbter Richtungspfeil 4"/>
            <p:cNvSpPr/>
            <p:nvPr/>
          </p:nvSpPr>
          <p:spPr>
            <a:xfrm>
              <a:off x="1" y="361847"/>
              <a:ext cx="532725" cy="2283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1200" kern="1200" dirty="0" smtClean="0">
                <a:solidFill>
                  <a:schemeClr val="bg1"/>
                </a:solidFill>
                <a:latin typeface="Arial Narrow" panose="020B0606020202030204" pitchFamily="34" charset="0"/>
              </a:endParaRP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200" b="1" kern="1200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5</a:t>
              </a:r>
              <a:endParaRPr lang="de-DE" sz="1200" b="1" kern="1200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115" name="Textfeld 114"/>
          <p:cNvSpPr txBox="1"/>
          <p:nvPr/>
        </p:nvSpPr>
        <p:spPr>
          <a:xfrm>
            <a:off x="5362779" y="1779662"/>
            <a:ext cx="38177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>
                <a:latin typeface="Arial Narrow" panose="020B0606020202030204" pitchFamily="34" charset="0"/>
              </a:rPr>
              <a:t>Herstellung des Kataster (Standorte für Zielwegweiser und Inhalte) durch Dienstleister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400" dirty="0">
              <a:latin typeface="Arial Narrow" panose="020B0606020202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>
                <a:latin typeface="Arial Narrow" panose="020B0606020202030204" pitchFamily="34" charset="0"/>
              </a:rPr>
              <a:t>Überprüfung der Standorte und Inhalte durch den </a:t>
            </a:r>
            <a:r>
              <a:rPr lang="de-DE" sz="1200" dirty="0" smtClean="0">
                <a:latin typeface="Arial Narrow" panose="020B0606020202030204" pitchFamily="34" charset="0"/>
              </a:rPr>
              <a:t>Steuerungsgruppe</a:t>
            </a:r>
            <a:endParaRPr lang="de-DE" sz="1200" dirty="0">
              <a:latin typeface="Arial Narrow" panose="020B060602020203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de-DE" sz="1200" dirty="0">
              <a:latin typeface="Arial Narrow" panose="020B0606020202030204" pitchFamily="34" charset="0"/>
            </a:endParaRPr>
          </a:p>
        </p:txBody>
      </p:sp>
      <p:grpSp>
        <p:nvGrpSpPr>
          <p:cNvPr id="116" name="Gruppieren 115"/>
          <p:cNvGrpSpPr/>
          <p:nvPr/>
        </p:nvGrpSpPr>
        <p:grpSpPr>
          <a:xfrm>
            <a:off x="4858723" y="1275606"/>
            <a:ext cx="432048" cy="576064"/>
            <a:chOff x="0" y="129643"/>
            <a:chExt cx="532726" cy="761036"/>
          </a:xfrm>
        </p:grpSpPr>
        <p:sp>
          <p:nvSpPr>
            <p:cNvPr id="117" name="Eingekerbter Richtungspfeil 15"/>
            <p:cNvSpPr/>
            <p:nvPr/>
          </p:nvSpPr>
          <p:spPr>
            <a:xfrm rot="5400000">
              <a:off x="-114155" y="243798"/>
              <a:ext cx="761036" cy="532725"/>
            </a:xfrm>
            <a:prstGeom prst="chevron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 sz="1200" dirty="0">
                <a:latin typeface="Arial Narrow" panose="020B0606020202030204" pitchFamily="34" charset="0"/>
              </a:endParaRPr>
            </a:p>
          </p:txBody>
        </p:sp>
        <p:sp>
          <p:nvSpPr>
            <p:cNvPr id="118" name="Eingekerbter Richtungspfeil 4"/>
            <p:cNvSpPr/>
            <p:nvPr/>
          </p:nvSpPr>
          <p:spPr>
            <a:xfrm>
              <a:off x="1" y="361847"/>
              <a:ext cx="532725" cy="2283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1200" kern="1200" dirty="0" smtClean="0">
                <a:solidFill>
                  <a:schemeClr val="bg1"/>
                </a:solidFill>
                <a:latin typeface="Arial Narrow" panose="020B0606020202030204" pitchFamily="34" charset="0"/>
              </a:endParaRP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200" b="1" kern="1200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4</a:t>
              </a:r>
              <a:endParaRPr lang="de-DE" sz="1200" b="1" kern="1200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119" name="Textfeld 118"/>
          <p:cNvSpPr txBox="1"/>
          <p:nvPr/>
        </p:nvSpPr>
        <p:spPr>
          <a:xfrm>
            <a:off x="5362779" y="1203598"/>
            <a:ext cx="38177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sz="1200" dirty="0" smtClean="0">
                <a:latin typeface="Arial Narrow" panose="020B0606020202030204" pitchFamily="34" charset="0"/>
              </a:rPr>
              <a:t>Überprüfung, Begehung und Bearbeitung </a:t>
            </a:r>
            <a:r>
              <a:rPr lang="de-DE" sz="1200" dirty="0">
                <a:latin typeface="Arial Narrow" panose="020B0606020202030204" pitchFamily="34" charset="0"/>
              </a:rPr>
              <a:t>der aktualisierten Wegebestandsliste durch den </a:t>
            </a:r>
            <a:r>
              <a:rPr lang="de-DE" sz="1200" dirty="0" smtClean="0">
                <a:latin typeface="Arial Narrow" panose="020B0606020202030204" pitchFamily="34" charset="0"/>
              </a:rPr>
              <a:t>Dienstleister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de-DE" sz="1200" dirty="0">
              <a:latin typeface="Arial Narrow" panose="020B0606020202030204" pitchFamily="34" charset="0"/>
            </a:endParaRPr>
          </a:p>
          <a:p>
            <a:pPr lvl="0"/>
            <a:endParaRPr lang="de-DE" sz="1200" dirty="0">
              <a:latin typeface="Arial Narrow" panose="020B0606020202030204" pitchFamily="34" charset="0"/>
            </a:endParaRPr>
          </a:p>
        </p:txBody>
      </p:sp>
      <p:grpSp>
        <p:nvGrpSpPr>
          <p:cNvPr id="120" name="Gruppieren 119"/>
          <p:cNvGrpSpPr/>
          <p:nvPr/>
        </p:nvGrpSpPr>
        <p:grpSpPr>
          <a:xfrm>
            <a:off x="4858724" y="2787774"/>
            <a:ext cx="432048" cy="576064"/>
            <a:chOff x="0" y="129643"/>
            <a:chExt cx="532726" cy="761036"/>
          </a:xfrm>
        </p:grpSpPr>
        <p:sp>
          <p:nvSpPr>
            <p:cNvPr id="121" name="Eingekerbter Richtungspfeil 24"/>
            <p:cNvSpPr/>
            <p:nvPr/>
          </p:nvSpPr>
          <p:spPr>
            <a:xfrm rot="5400000">
              <a:off x="-114155" y="243798"/>
              <a:ext cx="761036" cy="532725"/>
            </a:xfrm>
            <a:prstGeom prst="chevron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</p:sp>
        <p:sp>
          <p:nvSpPr>
            <p:cNvPr id="122" name="Eingekerbter Richtungspfeil 4"/>
            <p:cNvSpPr/>
            <p:nvPr/>
          </p:nvSpPr>
          <p:spPr>
            <a:xfrm>
              <a:off x="1" y="361847"/>
              <a:ext cx="532725" cy="2283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1200" kern="1200" dirty="0" smtClean="0">
                <a:solidFill>
                  <a:schemeClr val="bg1"/>
                </a:solidFill>
                <a:latin typeface="Arial Narrow" panose="020B0606020202030204" pitchFamily="34" charset="0"/>
              </a:endParaRP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200" b="1" kern="1200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6</a:t>
              </a:r>
              <a:endParaRPr lang="de-DE" sz="1200" b="1" kern="1200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123" name="Textfeld 122"/>
          <p:cNvSpPr txBox="1"/>
          <p:nvPr/>
        </p:nvSpPr>
        <p:spPr>
          <a:xfrm>
            <a:off x="5362779" y="2715766"/>
            <a:ext cx="38177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sz="1200" dirty="0" smtClean="0">
                <a:latin typeface="Arial Narrow" panose="020B0606020202030204" pitchFamily="34" charset="0"/>
              </a:rPr>
              <a:t>Abgestimmte Zielwegweiserblätter werden </a:t>
            </a:r>
            <a:r>
              <a:rPr lang="de-DE" sz="1200" dirty="0">
                <a:latin typeface="Arial Narrow" panose="020B0606020202030204" pitchFamily="34" charset="0"/>
              </a:rPr>
              <a:t>an die Druckerei zur Herstellung </a:t>
            </a:r>
            <a:r>
              <a:rPr lang="de-DE" sz="1200" dirty="0" smtClean="0">
                <a:latin typeface="Arial Narrow" panose="020B0606020202030204" pitchFamily="34" charset="0"/>
              </a:rPr>
              <a:t>geschickt</a:t>
            </a:r>
          </a:p>
          <a:p>
            <a:pPr lvl="0"/>
            <a:endParaRPr lang="de-DE" sz="400" dirty="0" smtClean="0">
              <a:latin typeface="Arial Narrow" panose="020B060602020203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sz="1200" dirty="0" smtClean="0">
                <a:latin typeface="Arial Narrow" panose="020B0606020202030204" pitchFamily="34" charset="0"/>
              </a:rPr>
              <a:t>Lieferung </a:t>
            </a:r>
            <a:r>
              <a:rPr lang="de-DE" sz="1200" dirty="0">
                <a:latin typeface="Arial Narrow" panose="020B0606020202030204" pitchFamily="34" charset="0"/>
              </a:rPr>
              <a:t>der </a:t>
            </a:r>
            <a:r>
              <a:rPr lang="de-DE" sz="1200" dirty="0" smtClean="0">
                <a:latin typeface="Arial Narrow" panose="020B0606020202030204" pitchFamily="34" charset="0"/>
              </a:rPr>
              <a:t>Zielwegweiserblätter an den </a:t>
            </a:r>
            <a:r>
              <a:rPr lang="de-DE" sz="1200" dirty="0" err="1" smtClean="0">
                <a:latin typeface="Arial Narrow" panose="020B0606020202030204" pitchFamily="34" charset="0"/>
              </a:rPr>
              <a:t>GaLa</a:t>
            </a:r>
            <a:r>
              <a:rPr lang="de-DE" sz="1200" dirty="0" smtClean="0">
                <a:latin typeface="Arial Narrow" panose="020B0606020202030204" pitchFamily="34" charset="0"/>
              </a:rPr>
              <a:t>-Bauer</a:t>
            </a:r>
            <a:endParaRPr lang="de-DE" sz="1200" dirty="0">
              <a:latin typeface="Arial Narrow" panose="020B0606020202030204" pitchFamily="34" charset="0"/>
            </a:endParaRPr>
          </a:p>
        </p:txBody>
      </p:sp>
      <p:grpSp>
        <p:nvGrpSpPr>
          <p:cNvPr id="124" name="Gruppieren 123"/>
          <p:cNvGrpSpPr/>
          <p:nvPr/>
        </p:nvGrpSpPr>
        <p:grpSpPr>
          <a:xfrm>
            <a:off x="4858724" y="3490144"/>
            <a:ext cx="432048" cy="576064"/>
            <a:chOff x="0" y="129643"/>
            <a:chExt cx="532726" cy="761036"/>
          </a:xfrm>
        </p:grpSpPr>
        <p:sp>
          <p:nvSpPr>
            <p:cNvPr id="125" name="Eingekerbter Richtungspfeil 28"/>
            <p:cNvSpPr/>
            <p:nvPr/>
          </p:nvSpPr>
          <p:spPr>
            <a:xfrm rot="5400000">
              <a:off x="-114155" y="243798"/>
              <a:ext cx="761036" cy="532725"/>
            </a:xfrm>
            <a:prstGeom prst="chevron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</p:sp>
        <p:sp>
          <p:nvSpPr>
            <p:cNvPr id="126" name="Eingekerbter Richtungspfeil 4"/>
            <p:cNvSpPr/>
            <p:nvPr/>
          </p:nvSpPr>
          <p:spPr>
            <a:xfrm>
              <a:off x="1" y="361847"/>
              <a:ext cx="532725" cy="2283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1200" kern="1200" dirty="0" smtClean="0">
                <a:solidFill>
                  <a:schemeClr val="bg1"/>
                </a:solidFill>
                <a:latin typeface="Arial Narrow" panose="020B0606020202030204" pitchFamily="34" charset="0"/>
              </a:endParaRP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2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7</a:t>
              </a:r>
              <a:endParaRPr lang="de-DE" sz="1200" b="1" kern="1200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127" name="Textfeld 126"/>
          <p:cNvSpPr txBox="1"/>
          <p:nvPr/>
        </p:nvSpPr>
        <p:spPr>
          <a:xfrm>
            <a:off x="5362779" y="3418136"/>
            <a:ext cx="3817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sz="1200" dirty="0" smtClean="0">
                <a:latin typeface="Arial Narrow" panose="020B0606020202030204" pitchFamily="34" charset="0"/>
              </a:rPr>
              <a:t>Aufbau der Zielwegweiser anhand Katasterbögen  durch den Gala-Bauer</a:t>
            </a:r>
            <a:endParaRPr lang="de-DE" sz="1200" dirty="0">
              <a:latin typeface="Arial Narrow" panose="020B0606020202030204" pitchFamily="34" charset="0"/>
            </a:endParaRPr>
          </a:p>
        </p:txBody>
      </p:sp>
      <p:grpSp>
        <p:nvGrpSpPr>
          <p:cNvPr id="128" name="Gruppieren 127"/>
          <p:cNvGrpSpPr/>
          <p:nvPr/>
        </p:nvGrpSpPr>
        <p:grpSpPr>
          <a:xfrm>
            <a:off x="4858724" y="4155926"/>
            <a:ext cx="432048" cy="576064"/>
            <a:chOff x="0" y="129643"/>
            <a:chExt cx="532726" cy="761036"/>
          </a:xfrm>
        </p:grpSpPr>
        <p:sp>
          <p:nvSpPr>
            <p:cNvPr id="129" name="Eingekerbter Richtungspfeil 32"/>
            <p:cNvSpPr/>
            <p:nvPr/>
          </p:nvSpPr>
          <p:spPr>
            <a:xfrm rot="5400000">
              <a:off x="-114155" y="243798"/>
              <a:ext cx="761036" cy="532725"/>
            </a:xfrm>
            <a:prstGeom prst="chevron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</p:sp>
        <p:sp>
          <p:nvSpPr>
            <p:cNvPr id="130" name="Eingekerbter Richtungspfeil 4"/>
            <p:cNvSpPr/>
            <p:nvPr/>
          </p:nvSpPr>
          <p:spPr>
            <a:xfrm>
              <a:off x="1" y="361847"/>
              <a:ext cx="532725" cy="2283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1200" kern="1200" dirty="0" smtClean="0">
                <a:solidFill>
                  <a:schemeClr val="bg1"/>
                </a:solidFill>
                <a:latin typeface="Arial Narrow" panose="020B0606020202030204" pitchFamily="34" charset="0"/>
              </a:endParaRP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2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8</a:t>
              </a:r>
              <a:endParaRPr lang="de-DE" sz="1200" b="1" kern="1200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131" name="Textfeld 130"/>
          <p:cNvSpPr txBox="1"/>
          <p:nvPr/>
        </p:nvSpPr>
        <p:spPr>
          <a:xfrm>
            <a:off x="5362779" y="4083918"/>
            <a:ext cx="38177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sz="1200" dirty="0" smtClean="0">
                <a:latin typeface="Arial Narrow" panose="020B0606020202030204" pitchFamily="34" charset="0"/>
              </a:rPr>
              <a:t>Bauabnahme durch Dienstleister </a:t>
            </a:r>
            <a:endParaRPr lang="de-DE" sz="1200" dirty="0">
              <a:latin typeface="Arial Narrow" panose="020B0606020202030204" pitchFamily="34" charset="0"/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107504" y="324480"/>
            <a:ext cx="8856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rial Narrow" panose="020B0606020202030204" pitchFamily="34" charset="0"/>
              </a:rPr>
              <a:t>Kurzer Sachstandsbericht der EFRE-Projekte + Qualitätswanderregion</a:t>
            </a:r>
            <a:endParaRPr lang="de-DE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5385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 1"/>
          <p:cNvGraphicFramePr/>
          <p:nvPr>
            <p:extLst>
              <p:ext uri="{D42A27DB-BD31-4B8C-83A1-F6EECF244321}">
                <p14:modId xmlns:p14="http://schemas.microsoft.com/office/powerpoint/2010/main" val="646012973"/>
              </p:ext>
            </p:extLst>
          </p:nvPr>
        </p:nvGraphicFramePr>
        <p:xfrm>
          <a:off x="1259632" y="339502"/>
          <a:ext cx="6696744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147814"/>
            <a:ext cx="1224136" cy="927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107504" y="324480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Arial Narrow" panose="020B0606020202030204" pitchFamily="34" charset="0"/>
              </a:rPr>
              <a:t>Evaluation 2018</a:t>
            </a:r>
            <a:endParaRPr lang="de-DE" sz="1400" dirty="0">
              <a:latin typeface="Arial Narrow" panose="020B0606020202030204" pitchFamily="34" charset="0"/>
            </a:endParaRPr>
          </a:p>
          <a:p>
            <a:endParaRPr lang="de-DE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0020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5"/>
          <p:cNvSpPr txBox="1">
            <a:spLocks noChangeArrowheads="1"/>
          </p:cNvSpPr>
          <p:nvPr/>
        </p:nvSpPr>
        <p:spPr bwMode="auto">
          <a:xfrm>
            <a:off x="179512" y="762258"/>
            <a:ext cx="86423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 b="1" dirty="0" smtClean="0">
                <a:solidFill>
                  <a:schemeClr val="tx1"/>
                </a:solidFill>
                <a:latin typeface="Arial Narrow" pitchFamily="34" charset="0"/>
              </a:rPr>
              <a:t>Übernachtungen </a:t>
            </a:r>
            <a:r>
              <a:rPr lang="de-DE" altLang="de-DE" sz="1800" b="1" dirty="0">
                <a:solidFill>
                  <a:schemeClr val="tx1"/>
                </a:solidFill>
                <a:latin typeface="Arial Narrow" pitchFamily="34" charset="0"/>
              </a:rPr>
              <a:t>Reisegebiete NRW 2018</a:t>
            </a:r>
          </a:p>
        </p:txBody>
      </p:sp>
      <p:sp>
        <p:nvSpPr>
          <p:cNvPr id="58372" name="Text Box 6"/>
          <p:cNvSpPr txBox="1">
            <a:spLocks noChangeArrowheads="1"/>
          </p:cNvSpPr>
          <p:nvPr/>
        </p:nvSpPr>
        <p:spPr bwMode="auto">
          <a:xfrm>
            <a:off x="179512" y="4824036"/>
            <a:ext cx="1296987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449263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449263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449263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449263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de-DE" sz="1000" dirty="0">
                <a:latin typeface="Arial Narrow" pitchFamily="34" charset="0"/>
              </a:rPr>
              <a:t>Quelle: LDS NRW</a:t>
            </a:r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00000000-0008-0000-03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6527633"/>
              </p:ext>
            </p:extLst>
          </p:nvPr>
        </p:nvGraphicFramePr>
        <p:xfrm>
          <a:off x="323527" y="1131590"/>
          <a:ext cx="8571235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107504" y="324480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Arial Narrow" panose="020B0606020202030204" pitchFamily="34" charset="0"/>
              </a:rPr>
              <a:t>Evaluation 2018</a:t>
            </a:r>
            <a:endParaRPr lang="de-DE" sz="1400" dirty="0">
              <a:latin typeface="Arial Narrow" panose="020B0606020202030204" pitchFamily="34" charset="0"/>
            </a:endParaRPr>
          </a:p>
          <a:p>
            <a:endParaRPr lang="de-DE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7749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179512" y="762258"/>
            <a:ext cx="86645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de-DE" altLang="de-DE" sz="1800" b="1" dirty="0">
                <a:solidFill>
                  <a:schemeClr val="tx1"/>
                </a:solidFill>
                <a:latin typeface="Arial Narrow" pitchFamily="34" charset="0"/>
              </a:rPr>
              <a:t>Ankünfte und Übernachtungen Teutoburger Wald 2018</a:t>
            </a: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9085587"/>
              </p:ext>
            </p:extLst>
          </p:nvPr>
        </p:nvGraphicFramePr>
        <p:xfrm>
          <a:off x="280095" y="1131590"/>
          <a:ext cx="8602988" cy="35999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15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3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7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30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30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559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63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9897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9897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38665"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u="none" strike="noStrike" dirty="0">
                          <a:effectLst/>
                          <a:latin typeface="Arial Narrow" panose="020B0606020202030204" pitchFamily="34" charset="0"/>
                        </a:rPr>
                        <a:t>Ostwestfalen-Lippe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434" marR="9434" marT="70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100" u="none" strike="noStrike" dirty="0">
                          <a:effectLst/>
                          <a:latin typeface="Arial Narrow" panose="020B0606020202030204" pitchFamily="34" charset="0"/>
                        </a:rPr>
                        <a:t>Ankünfte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434" marR="9434" marT="70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100" u="none" strike="noStrike" dirty="0">
                          <a:effectLst/>
                          <a:latin typeface="Arial Narrow" panose="020B0606020202030204" pitchFamily="34" charset="0"/>
                        </a:rPr>
                        <a:t>VR</a:t>
                      </a:r>
                    </a:p>
                    <a:p>
                      <a:pPr algn="ctr" fontAlgn="t"/>
                      <a:r>
                        <a:rPr lang="de-DE" sz="1100" u="none" strike="noStrike" dirty="0">
                          <a:effectLst/>
                          <a:latin typeface="Arial Narrow" panose="020B0606020202030204" pitchFamily="34" charset="0"/>
                        </a:rPr>
                        <a:t> in %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434" marR="9434" marT="70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100" u="none" strike="noStrike" dirty="0">
                          <a:effectLst/>
                          <a:latin typeface="Arial Narrow" panose="020B0606020202030204" pitchFamily="34" charset="0"/>
                        </a:rPr>
                        <a:t>Ankünfte Ausländer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434" marR="9434" marT="70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100" u="none" strike="noStrike" dirty="0">
                          <a:effectLst/>
                          <a:latin typeface="Arial Narrow" panose="020B0606020202030204" pitchFamily="34" charset="0"/>
                        </a:rPr>
                        <a:t>VR</a:t>
                      </a:r>
                    </a:p>
                    <a:p>
                      <a:pPr algn="ctr" fontAlgn="t"/>
                      <a:r>
                        <a:rPr lang="de-DE" sz="1100" u="none" strike="noStrike" dirty="0">
                          <a:effectLst/>
                          <a:latin typeface="Arial Narrow" panose="020B0606020202030204" pitchFamily="34" charset="0"/>
                        </a:rPr>
                        <a:t> in %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434" marR="9434" marT="70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100" u="none" strike="noStrike">
                          <a:effectLst/>
                          <a:latin typeface="Arial Narrow" panose="020B0606020202030204" pitchFamily="34" charset="0"/>
                        </a:rPr>
                        <a:t>Übernachtungen</a:t>
                      </a:r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434" marR="9434" marT="70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100" u="none" strike="noStrike" dirty="0">
                          <a:effectLst/>
                          <a:latin typeface="Arial Narrow" panose="020B0606020202030204" pitchFamily="34" charset="0"/>
                        </a:rPr>
                        <a:t>VR </a:t>
                      </a:r>
                    </a:p>
                    <a:p>
                      <a:pPr algn="ctr" fontAlgn="t"/>
                      <a:r>
                        <a:rPr lang="de-DE" sz="1100" u="none" strike="noStrike" dirty="0">
                          <a:effectLst/>
                          <a:latin typeface="Arial Narrow" panose="020B0606020202030204" pitchFamily="34" charset="0"/>
                        </a:rPr>
                        <a:t>in %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434" marR="9434" marT="70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100" u="none" strike="noStrike">
                          <a:effectLst/>
                          <a:latin typeface="Arial Narrow" panose="020B0606020202030204" pitchFamily="34" charset="0"/>
                        </a:rPr>
                        <a:t>Übernachtungen Ausländer</a:t>
                      </a:r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434" marR="9434" marT="70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100" u="none" strike="noStrike" dirty="0">
                          <a:effectLst/>
                          <a:latin typeface="Arial Narrow" panose="020B0606020202030204" pitchFamily="34" charset="0"/>
                        </a:rPr>
                        <a:t>VR </a:t>
                      </a:r>
                    </a:p>
                    <a:p>
                      <a:pPr algn="ctr" fontAlgn="t"/>
                      <a:r>
                        <a:rPr lang="de-DE" sz="1100" u="none" strike="noStrike" dirty="0">
                          <a:effectLst/>
                          <a:latin typeface="Arial Narrow" panose="020B0606020202030204" pitchFamily="34" charset="0"/>
                        </a:rPr>
                        <a:t>in %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434" marR="9434" marT="70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161"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u="none" strike="noStrike" dirty="0">
                          <a:effectLst/>
                          <a:latin typeface="Arial Narrow" panose="020B0606020202030204" pitchFamily="34" charset="0"/>
                        </a:rPr>
                        <a:t>Bielefeld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434" marR="9434" marT="70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376.401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3,28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62.367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11,10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679.903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-3,59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127.719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-3,19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161"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u="none" strike="noStrike">
                          <a:effectLst/>
                          <a:latin typeface="Arial Narrow" panose="020B0606020202030204" pitchFamily="34" charset="0"/>
                        </a:rPr>
                        <a:t>Kreis Gütersloh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434" marR="9434" marT="70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277.106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-0,87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36.531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-4,91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588.467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-0,90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99.447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-5,40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161"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u="none" strike="noStrike">
                          <a:effectLst/>
                          <a:latin typeface="Arial Narrow" panose="020B0606020202030204" pitchFamily="34" charset="0"/>
                        </a:rPr>
                        <a:t>Kreis Herford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434" marR="9434" marT="70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99.293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0,88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8.640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10,80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378.321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1,46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23.584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10,61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161"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u="none" strike="noStrike">
                          <a:effectLst/>
                          <a:latin typeface="Arial Narrow" panose="020B0606020202030204" pitchFamily="34" charset="0"/>
                        </a:rPr>
                        <a:t>Kreis Höxter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434" marR="9434" marT="70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243.583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14.492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4,10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1.109.666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-0,90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44.093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-1,64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161"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u="none" strike="noStrike" dirty="0">
                          <a:effectLst/>
                          <a:latin typeface="Arial Narrow" panose="020B0606020202030204" pitchFamily="34" charset="0"/>
                        </a:rPr>
                        <a:t>Land des Hermann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434" marR="9434" marT="70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435.237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3,86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41.918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1.686.991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5,02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116.292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1,03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161"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u="none" strike="noStrike">
                          <a:effectLst/>
                          <a:latin typeface="Arial Narrow" panose="020B0606020202030204" pitchFamily="34" charset="0"/>
                        </a:rPr>
                        <a:t>Kreis Minden-Lübbecke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434" marR="9434" marT="70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315.005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1,64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31.599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-2,94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1.464.782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1,87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69.893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-0,59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161"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u="none" strike="noStrike">
                          <a:effectLst/>
                          <a:latin typeface="Arial Narrow" panose="020B0606020202030204" pitchFamily="34" charset="0"/>
                        </a:rPr>
                        <a:t>Kreis Paderborn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434" marR="9434" marT="70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359.273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-7,43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43.735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-28,82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979.856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-4,95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108.019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-13,17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161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effectLst/>
                          <a:latin typeface="Arial Narrow" panose="020B0606020202030204" pitchFamily="34" charset="0"/>
                        </a:rPr>
                        <a:t>RP Detmold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434" marR="9434" marT="70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2.105.898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0,14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239.282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-5,11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6.887.986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0,31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589.047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-3,91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4618" name="Text Box 6"/>
          <p:cNvSpPr txBox="1">
            <a:spLocks noChangeArrowheads="1"/>
          </p:cNvSpPr>
          <p:nvPr/>
        </p:nvSpPr>
        <p:spPr bwMode="auto">
          <a:xfrm>
            <a:off x="179512" y="4819080"/>
            <a:ext cx="1296987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449263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449263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449263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449263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de-DE" sz="1000" dirty="0">
                <a:latin typeface="Arial Narrow" pitchFamily="34" charset="0"/>
              </a:rPr>
              <a:t>Quelle: LDS NRW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07504" y="324480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Arial Narrow" panose="020B0606020202030204" pitchFamily="34" charset="0"/>
              </a:rPr>
              <a:t>Evaluation 2018</a:t>
            </a:r>
            <a:endParaRPr lang="de-DE" sz="1400" dirty="0">
              <a:latin typeface="Arial Narrow" panose="020B0606020202030204" pitchFamily="34" charset="0"/>
            </a:endParaRPr>
          </a:p>
          <a:p>
            <a:endParaRPr lang="de-DE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835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107504" y="917307"/>
            <a:ext cx="748883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Arial Narrow" panose="020B0606020202030204" pitchFamily="34" charset="0"/>
              </a:rPr>
              <a:t>Tagesordnung</a:t>
            </a:r>
            <a:r>
              <a:rPr lang="de-DE" dirty="0" smtClean="0">
                <a:latin typeface="Arial Narrow" panose="020B0606020202030204" pitchFamily="34" charset="0"/>
              </a:rPr>
              <a:t>:</a:t>
            </a:r>
          </a:p>
          <a:p>
            <a:endParaRPr lang="de-DE" sz="1600" dirty="0">
              <a:latin typeface="Arial Narrow" panose="020B0606020202030204" pitchFamily="34" charset="0"/>
            </a:endParaRPr>
          </a:p>
          <a:p>
            <a:r>
              <a:rPr lang="de-DE" sz="1600" dirty="0">
                <a:latin typeface="Arial Narrow" panose="020B0606020202030204" pitchFamily="34" charset="0"/>
              </a:rPr>
              <a:t>Top 1: Rückblick Messen im 1. Quartal </a:t>
            </a:r>
            <a:r>
              <a:rPr lang="de-DE" sz="1600" dirty="0" smtClean="0">
                <a:latin typeface="Arial Narrow" panose="020B0606020202030204" pitchFamily="34" charset="0"/>
              </a:rPr>
              <a:t>2019</a:t>
            </a:r>
            <a:endParaRPr lang="de-DE" sz="1600" dirty="0">
              <a:latin typeface="Arial Narrow" panose="020B0606020202030204" pitchFamily="34" charset="0"/>
            </a:endParaRPr>
          </a:p>
          <a:p>
            <a:r>
              <a:rPr lang="de-DE" sz="1600" dirty="0">
                <a:latin typeface="Arial Narrow" panose="020B0606020202030204" pitchFamily="34" charset="0"/>
              </a:rPr>
              <a:t>Top 2: Kurzer Sachstandsbericht der EFRE-Projekte + Qualitätswanderregion </a:t>
            </a:r>
          </a:p>
          <a:p>
            <a:r>
              <a:rPr lang="de-DE" sz="1600" dirty="0">
                <a:latin typeface="Arial Narrow" panose="020B0606020202030204" pitchFamily="34" charset="0"/>
              </a:rPr>
              <a:t>Top 3: Evaluation 2018</a:t>
            </a:r>
          </a:p>
          <a:p>
            <a:r>
              <a:rPr lang="de-DE" sz="1600" dirty="0">
                <a:latin typeface="Arial Narrow" panose="020B0606020202030204" pitchFamily="34" charset="0"/>
              </a:rPr>
              <a:t>Top 4: AK Niederlande</a:t>
            </a:r>
          </a:p>
          <a:p>
            <a:r>
              <a:rPr lang="de-DE" sz="1600" dirty="0">
                <a:latin typeface="Arial Narrow" panose="020B0606020202030204" pitchFamily="34" charset="0"/>
              </a:rPr>
              <a:t>Top 5: LippeCards</a:t>
            </a:r>
          </a:p>
          <a:p>
            <a:r>
              <a:rPr lang="de-DE" sz="1600" dirty="0">
                <a:latin typeface="Arial Narrow" panose="020B0606020202030204" pitchFamily="34" charset="0"/>
              </a:rPr>
              <a:t>Top 6: Deutscher Wandertag 2019 </a:t>
            </a:r>
          </a:p>
          <a:p>
            <a:r>
              <a:rPr lang="de-DE" sz="1600" dirty="0">
                <a:latin typeface="Arial Narrow" panose="020B0606020202030204" pitchFamily="34" charset="0"/>
              </a:rPr>
              <a:t>Top 7: Neues aus dem Kommunen </a:t>
            </a:r>
          </a:p>
          <a:p>
            <a:r>
              <a:rPr lang="de-DE" sz="1600" dirty="0">
                <a:latin typeface="Arial Narrow" panose="020B0606020202030204" pitchFamily="34" charset="0"/>
              </a:rPr>
              <a:t>Top 8 :Verschiedenes</a:t>
            </a:r>
          </a:p>
          <a:p>
            <a:endParaRPr lang="de-DE" sz="1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29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5"/>
          <p:cNvSpPr txBox="1">
            <a:spLocks noChangeArrowheads="1"/>
          </p:cNvSpPr>
          <p:nvPr/>
        </p:nvSpPr>
        <p:spPr bwMode="auto">
          <a:xfrm>
            <a:off x="179512" y="762258"/>
            <a:ext cx="86471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 b="1" dirty="0">
                <a:solidFill>
                  <a:schemeClr val="tx1"/>
                </a:solidFill>
                <a:latin typeface="Arial Narrow" pitchFamily="34" charset="0"/>
              </a:rPr>
              <a:t>Ankünfte Teutoburger Wald 2018</a:t>
            </a:r>
          </a:p>
        </p:txBody>
      </p:sp>
      <p:sp>
        <p:nvSpPr>
          <p:cNvPr id="65540" name="Text Box 6"/>
          <p:cNvSpPr txBox="1">
            <a:spLocks noChangeArrowheads="1"/>
          </p:cNvSpPr>
          <p:nvPr/>
        </p:nvSpPr>
        <p:spPr bwMode="auto">
          <a:xfrm>
            <a:off x="179512" y="4824036"/>
            <a:ext cx="1296987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449263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449263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449263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449263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de-DE" sz="1000" dirty="0">
                <a:latin typeface="Arial Narrow" pitchFamily="34" charset="0"/>
              </a:rPr>
              <a:t>Quelle: LDS NRW</a:t>
            </a:r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00000000-0008-0000-0800-0000020000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50824" y="1131590"/>
          <a:ext cx="8640763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feld 7"/>
          <p:cNvSpPr txBox="1"/>
          <p:nvPr/>
        </p:nvSpPr>
        <p:spPr>
          <a:xfrm>
            <a:off x="107504" y="324480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Arial Narrow" panose="020B0606020202030204" pitchFamily="34" charset="0"/>
              </a:rPr>
              <a:t>Evaluation 2018</a:t>
            </a:r>
            <a:endParaRPr lang="de-DE" sz="1400" dirty="0">
              <a:latin typeface="Arial Narrow" panose="020B0606020202030204" pitchFamily="34" charset="0"/>
            </a:endParaRPr>
          </a:p>
          <a:p>
            <a:endParaRPr lang="de-DE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8051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5"/>
          <p:cNvSpPr txBox="1">
            <a:spLocks noChangeArrowheads="1"/>
          </p:cNvSpPr>
          <p:nvPr/>
        </p:nvSpPr>
        <p:spPr bwMode="auto">
          <a:xfrm>
            <a:off x="178122" y="762258"/>
            <a:ext cx="86423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 b="1" dirty="0">
                <a:solidFill>
                  <a:schemeClr val="tx1"/>
                </a:solidFill>
                <a:latin typeface="Arial Narrow" pitchFamily="34" charset="0"/>
              </a:rPr>
              <a:t>Übernachtungen Teutoburger Wald 2018</a:t>
            </a:r>
          </a:p>
        </p:txBody>
      </p:sp>
      <p:sp>
        <p:nvSpPr>
          <p:cNvPr id="66564" name="Text Box 6"/>
          <p:cNvSpPr txBox="1">
            <a:spLocks noChangeArrowheads="1"/>
          </p:cNvSpPr>
          <p:nvPr/>
        </p:nvSpPr>
        <p:spPr bwMode="auto">
          <a:xfrm>
            <a:off x="179512" y="4824036"/>
            <a:ext cx="1296987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449263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449263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449263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449263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de-DE" sz="1000" dirty="0">
                <a:latin typeface="Arial Narrow" pitchFamily="34" charset="0"/>
              </a:rPr>
              <a:t>Quelle: LDS NRW</a:t>
            </a:r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00000000-0008-0000-08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1260880"/>
              </p:ext>
            </p:extLst>
          </p:nvPr>
        </p:nvGraphicFramePr>
        <p:xfrm>
          <a:off x="323528" y="1131590"/>
          <a:ext cx="8569645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107504" y="324480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Arial Narrow" panose="020B0606020202030204" pitchFamily="34" charset="0"/>
              </a:rPr>
              <a:t>Evaluation 2018</a:t>
            </a:r>
            <a:endParaRPr lang="de-DE" sz="1400" dirty="0">
              <a:latin typeface="Arial Narrow" panose="020B0606020202030204" pitchFamily="34" charset="0"/>
            </a:endParaRPr>
          </a:p>
          <a:p>
            <a:endParaRPr lang="de-DE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7836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179512" y="762258"/>
            <a:ext cx="86645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de-DE" altLang="de-DE" sz="1800" b="1" dirty="0">
                <a:solidFill>
                  <a:schemeClr val="tx1"/>
                </a:solidFill>
                <a:latin typeface="Arial Narrow" pitchFamily="34" charset="0"/>
              </a:rPr>
              <a:t>Betriebe, Betten etc. Teutoburger Wald 2018</a:t>
            </a: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7468907"/>
              </p:ext>
            </p:extLst>
          </p:nvPr>
        </p:nvGraphicFramePr>
        <p:xfrm>
          <a:off x="289496" y="1131590"/>
          <a:ext cx="8602984" cy="36052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15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95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48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19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893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19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39770"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u="none" strike="noStrike" dirty="0">
                          <a:effectLst/>
                          <a:latin typeface="Arial Narrow" panose="020B0606020202030204" pitchFamily="34" charset="0"/>
                        </a:rPr>
                        <a:t>Ostwestfalen-Lippe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060" marR="9060" marT="67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100" u="none" strike="noStrike" dirty="0">
                          <a:effectLst/>
                          <a:latin typeface="Arial Narrow" panose="020B0606020202030204" pitchFamily="34" charset="0"/>
                        </a:rPr>
                        <a:t>geöffnete Betriebe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060" marR="9060" marT="67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100" u="none" strike="noStrike" dirty="0">
                          <a:effectLst/>
                          <a:latin typeface="Arial Narrow" panose="020B0606020202030204" pitchFamily="34" charset="0"/>
                        </a:rPr>
                        <a:t>angebotene Betten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060" marR="9060" marT="67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100" u="none" strike="noStrike" dirty="0">
                          <a:effectLst/>
                          <a:latin typeface="Arial Narrow" panose="020B0606020202030204" pitchFamily="34" charset="0"/>
                        </a:rPr>
                        <a:t>durchschnittliche Bettenaus-</a:t>
                      </a:r>
                      <a:r>
                        <a:rPr lang="de-DE" sz="1100" u="none" strike="noStrike" dirty="0" err="1">
                          <a:effectLst/>
                          <a:latin typeface="Arial Narrow" panose="020B0606020202030204" pitchFamily="34" charset="0"/>
                        </a:rPr>
                        <a:t>lastung</a:t>
                      </a:r>
                      <a:r>
                        <a:rPr lang="de-DE" sz="1100" u="none" strike="noStrike" dirty="0">
                          <a:effectLst/>
                          <a:latin typeface="Arial Narrow" panose="020B0606020202030204" pitchFamily="34" charset="0"/>
                        </a:rPr>
                        <a:t> in %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060" marR="9060" marT="67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100" u="none" strike="noStrike" dirty="0">
                          <a:effectLst/>
                          <a:latin typeface="Arial Narrow" panose="020B0606020202030204" pitchFamily="34" charset="0"/>
                        </a:rPr>
                        <a:t>Durchschnittliche Aufenthalts-</a:t>
                      </a:r>
                    </a:p>
                    <a:p>
                      <a:pPr algn="ctr" fontAlgn="t"/>
                      <a:r>
                        <a:rPr lang="de-DE" sz="1100" u="none" strike="noStrike" dirty="0" err="1">
                          <a:effectLst/>
                          <a:latin typeface="Arial Narrow" panose="020B0606020202030204" pitchFamily="34" charset="0"/>
                        </a:rPr>
                        <a:t>dauer</a:t>
                      </a:r>
                      <a:r>
                        <a:rPr lang="de-DE" sz="1100" u="none" strike="noStrike" dirty="0">
                          <a:effectLst/>
                          <a:latin typeface="Arial Narrow" panose="020B0606020202030204" pitchFamily="34" charset="0"/>
                        </a:rPr>
                        <a:t> in Tagen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060" marR="9060" marT="67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100" u="none" strike="noStrike">
                          <a:effectLst/>
                          <a:latin typeface="Arial Narrow" panose="020B0606020202030204" pitchFamily="34" charset="0"/>
                        </a:rPr>
                        <a:t>Bettenbelegung </a:t>
                      </a:r>
                      <a:br>
                        <a:rPr lang="de-DE" sz="1100" u="none" strike="noStrike"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de-DE" sz="1100" u="none" strike="noStrike">
                          <a:effectLst/>
                          <a:latin typeface="Arial Narrow" panose="020B0606020202030204" pitchFamily="34" charset="0"/>
                        </a:rPr>
                        <a:t>in Tagen</a:t>
                      </a:r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060" marR="9060" marT="67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89"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u="none" strike="noStrike" dirty="0">
                          <a:effectLst/>
                          <a:latin typeface="Arial Narrow" panose="020B0606020202030204" pitchFamily="34" charset="0"/>
                        </a:rPr>
                        <a:t>Bielefeld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060" marR="9060" marT="67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4.307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43,25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1,81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157,86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689"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u="none" strike="noStrike">
                          <a:effectLst/>
                          <a:latin typeface="Arial Narrow" panose="020B0606020202030204" pitchFamily="34" charset="0"/>
                        </a:rPr>
                        <a:t>Kreis Gütersloh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060" marR="9060" marT="67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4.129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39,05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2,12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142,52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689"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u="none" strike="noStrike">
                          <a:effectLst/>
                          <a:latin typeface="Arial Narrow" panose="020B0606020202030204" pitchFamily="34" charset="0"/>
                        </a:rPr>
                        <a:t>Kreis Herford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060" marR="9060" marT="67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2.442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42,44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3,81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154,92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689"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u="none" strike="noStrike">
                          <a:effectLst/>
                          <a:latin typeface="Arial Narrow" panose="020B0606020202030204" pitchFamily="34" charset="0"/>
                        </a:rPr>
                        <a:t>Kreis Höxter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060" marR="9060" marT="67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5.850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51,97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4,56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189,69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689"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u="none" strike="noStrike" dirty="0">
                          <a:effectLst/>
                          <a:latin typeface="Arial Narrow" panose="020B0606020202030204" pitchFamily="34" charset="0"/>
                        </a:rPr>
                        <a:t>Land des Hermann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060" marR="9060" marT="67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9.012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51,29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3,88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187,19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689"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u="none" strike="noStrike">
                          <a:effectLst/>
                          <a:latin typeface="Arial Narrow" panose="020B0606020202030204" pitchFamily="34" charset="0"/>
                        </a:rPr>
                        <a:t>Kreis Minden-Lübbecke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060" marR="9060" marT="67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6.672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60,15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4,65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219,54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689"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u="none" strike="noStrike">
                          <a:effectLst/>
                          <a:latin typeface="Arial Narrow" panose="020B0606020202030204" pitchFamily="34" charset="0"/>
                        </a:rPr>
                        <a:t>Kreis Paderborn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060" marR="9060" marT="67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5.365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50,04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2,73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182,64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689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  <a:latin typeface="Arial Narrow" panose="020B0606020202030204" pitchFamily="34" charset="0"/>
                        </a:rPr>
                        <a:t>RP Detmold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060" marR="9060" marT="679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691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37.777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49,95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3,27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182,33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8684" name="Text Box 6"/>
          <p:cNvSpPr txBox="1">
            <a:spLocks noChangeArrowheads="1"/>
          </p:cNvSpPr>
          <p:nvPr/>
        </p:nvSpPr>
        <p:spPr bwMode="auto">
          <a:xfrm>
            <a:off x="179512" y="4824036"/>
            <a:ext cx="1296987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449263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449263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449263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449263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de-DE" sz="1000" dirty="0">
                <a:latin typeface="Arial Narrow" pitchFamily="34" charset="0"/>
              </a:rPr>
              <a:t>Quelle: LDS NRW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07504" y="324480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Arial Narrow" panose="020B0606020202030204" pitchFamily="34" charset="0"/>
              </a:rPr>
              <a:t>Evaluation 2018</a:t>
            </a:r>
            <a:endParaRPr lang="de-DE" sz="1400" dirty="0">
              <a:latin typeface="Arial Narrow" panose="020B0606020202030204" pitchFamily="34" charset="0"/>
            </a:endParaRPr>
          </a:p>
          <a:p>
            <a:endParaRPr lang="de-DE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2329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5"/>
          <p:cNvSpPr txBox="1">
            <a:spLocks noChangeArrowheads="1"/>
          </p:cNvSpPr>
          <p:nvPr/>
        </p:nvSpPr>
        <p:spPr bwMode="auto">
          <a:xfrm>
            <a:off x="179512" y="762258"/>
            <a:ext cx="85725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 b="1" dirty="0">
                <a:solidFill>
                  <a:schemeClr val="tx1"/>
                </a:solidFill>
                <a:latin typeface="Arial Narrow" pitchFamily="34" charset="0"/>
              </a:rPr>
              <a:t>Geöffnete Betriebe Teutoburger Wald 2018</a:t>
            </a:r>
          </a:p>
        </p:txBody>
      </p:sp>
      <p:sp>
        <p:nvSpPr>
          <p:cNvPr id="69636" name="Text Box 6"/>
          <p:cNvSpPr txBox="1">
            <a:spLocks noChangeArrowheads="1"/>
          </p:cNvSpPr>
          <p:nvPr/>
        </p:nvSpPr>
        <p:spPr bwMode="auto">
          <a:xfrm>
            <a:off x="179512" y="4810646"/>
            <a:ext cx="1296987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449263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449263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449263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449263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de-DE" sz="1000" dirty="0">
                <a:latin typeface="Arial Narrow" pitchFamily="34" charset="0"/>
              </a:rPr>
              <a:t>Quelle: LDS NRW</a:t>
            </a:r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00000000-0008-0000-08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0926404"/>
              </p:ext>
            </p:extLst>
          </p:nvPr>
        </p:nvGraphicFramePr>
        <p:xfrm>
          <a:off x="323528" y="1131590"/>
          <a:ext cx="8568951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107504" y="324480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Arial Narrow" panose="020B0606020202030204" pitchFamily="34" charset="0"/>
              </a:rPr>
              <a:t>Evaluation 2018</a:t>
            </a:r>
            <a:endParaRPr lang="de-DE" sz="1400" dirty="0">
              <a:latin typeface="Arial Narrow" panose="020B0606020202030204" pitchFamily="34" charset="0"/>
            </a:endParaRPr>
          </a:p>
          <a:p>
            <a:endParaRPr lang="de-DE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0361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5"/>
          <p:cNvSpPr txBox="1">
            <a:spLocks noChangeArrowheads="1"/>
          </p:cNvSpPr>
          <p:nvPr/>
        </p:nvSpPr>
        <p:spPr bwMode="auto">
          <a:xfrm>
            <a:off x="179512" y="762258"/>
            <a:ext cx="86416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 b="1" dirty="0">
                <a:solidFill>
                  <a:schemeClr val="tx1"/>
                </a:solidFill>
                <a:latin typeface="Arial Narrow" pitchFamily="34" charset="0"/>
              </a:rPr>
              <a:t>Angebotene Betten Teutoburger Wald 2018</a:t>
            </a:r>
          </a:p>
        </p:txBody>
      </p:sp>
      <p:sp>
        <p:nvSpPr>
          <p:cNvPr id="70660" name="Text Box 6"/>
          <p:cNvSpPr txBox="1">
            <a:spLocks noChangeArrowheads="1"/>
          </p:cNvSpPr>
          <p:nvPr/>
        </p:nvSpPr>
        <p:spPr bwMode="auto">
          <a:xfrm>
            <a:off x="179512" y="4774927"/>
            <a:ext cx="1296987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449263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449263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449263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449263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de-DE" sz="1000" dirty="0">
                <a:latin typeface="Arial Narrow" pitchFamily="34" charset="0"/>
              </a:rPr>
              <a:t>Quelle: LDS NRW</a:t>
            </a:r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00000000-0008-0000-0800-0000060000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50825" y="1131590"/>
          <a:ext cx="8641655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107504" y="324480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Arial Narrow" panose="020B0606020202030204" pitchFamily="34" charset="0"/>
              </a:rPr>
              <a:t>Evaluation 2018</a:t>
            </a:r>
            <a:endParaRPr lang="de-DE" sz="1400" dirty="0">
              <a:latin typeface="Arial Narrow" panose="020B0606020202030204" pitchFamily="34" charset="0"/>
            </a:endParaRPr>
          </a:p>
          <a:p>
            <a:endParaRPr lang="de-DE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7161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5"/>
          <p:cNvSpPr txBox="1">
            <a:spLocks noChangeArrowheads="1"/>
          </p:cNvSpPr>
          <p:nvPr/>
        </p:nvSpPr>
        <p:spPr bwMode="auto">
          <a:xfrm>
            <a:off x="179512" y="762258"/>
            <a:ext cx="86471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 b="1" dirty="0">
                <a:solidFill>
                  <a:schemeClr val="tx1"/>
                </a:solidFill>
                <a:latin typeface="Arial Narrow" pitchFamily="34" charset="0"/>
              </a:rPr>
              <a:t>Entwicklung Ankünfte im Teutoburger Wald</a:t>
            </a:r>
          </a:p>
        </p:txBody>
      </p:sp>
      <p:sp>
        <p:nvSpPr>
          <p:cNvPr id="72708" name="Text Box 6"/>
          <p:cNvSpPr txBox="1">
            <a:spLocks noChangeArrowheads="1"/>
          </p:cNvSpPr>
          <p:nvPr/>
        </p:nvSpPr>
        <p:spPr bwMode="auto">
          <a:xfrm>
            <a:off x="179512" y="4810646"/>
            <a:ext cx="1296987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449263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449263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449263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449263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de-DE" sz="1000" dirty="0">
                <a:latin typeface="Arial Narrow" pitchFamily="34" charset="0"/>
              </a:rPr>
              <a:t>Quelle: LDS NRW</a:t>
            </a:r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00000000-0008-0000-0200-0000040000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50824" y="1131590"/>
          <a:ext cx="8640763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107504" y="324480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Arial Narrow" panose="020B0606020202030204" pitchFamily="34" charset="0"/>
              </a:rPr>
              <a:t>Evaluation 2018</a:t>
            </a:r>
            <a:endParaRPr lang="de-DE" sz="1400" dirty="0">
              <a:latin typeface="Arial Narrow" panose="020B0606020202030204" pitchFamily="34" charset="0"/>
            </a:endParaRPr>
          </a:p>
          <a:p>
            <a:endParaRPr lang="de-DE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8486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5"/>
          <p:cNvSpPr txBox="1">
            <a:spLocks noChangeArrowheads="1"/>
          </p:cNvSpPr>
          <p:nvPr/>
        </p:nvSpPr>
        <p:spPr bwMode="auto">
          <a:xfrm>
            <a:off x="178122" y="762258"/>
            <a:ext cx="86423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 b="1" dirty="0">
                <a:solidFill>
                  <a:schemeClr val="tx1"/>
                </a:solidFill>
                <a:latin typeface="Arial Narrow" pitchFamily="34" charset="0"/>
              </a:rPr>
              <a:t>Entwicklung Übernachtungen im Teutoburger Wald</a:t>
            </a:r>
          </a:p>
        </p:txBody>
      </p:sp>
      <p:sp>
        <p:nvSpPr>
          <p:cNvPr id="73732" name="Text Box 6"/>
          <p:cNvSpPr txBox="1">
            <a:spLocks noChangeArrowheads="1"/>
          </p:cNvSpPr>
          <p:nvPr/>
        </p:nvSpPr>
        <p:spPr bwMode="auto">
          <a:xfrm>
            <a:off x="179512" y="4810472"/>
            <a:ext cx="1296987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449263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449263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449263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449263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de-DE" sz="1000" dirty="0">
                <a:latin typeface="Arial Narrow" pitchFamily="34" charset="0"/>
              </a:rPr>
              <a:t>Quelle: LDS NRW</a:t>
            </a:r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00000000-0008-0000-0200-0000050000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50824" y="1131590"/>
          <a:ext cx="8642349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107504" y="324480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Arial Narrow" panose="020B0606020202030204" pitchFamily="34" charset="0"/>
              </a:rPr>
              <a:t>Evaluation 2018</a:t>
            </a:r>
            <a:endParaRPr lang="de-DE" sz="1400" dirty="0">
              <a:latin typeface="Arial Narrow" panose="020B0606020202030204" pitchFamily="34" charset="0"/>
            </a:endParaRPr>
          </a:p>
          <a:p>
            <a:endParaRPr lang="de-DE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2226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179512" y="762258"/>
            <a:ext cx="86439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de-DE" altLang="de-DE" sz="1800" b="1" dirty="0">
                <a:solidFill>
                  <a:schemeClr val="tx1"/>
                </a:solidFill>
                <a:latin typeface="Arial Narrow" pitchFamily="34" charset="0"/>
              </a:rPr>
              <a:t>Ankünfte und Übernachtungen Lippe 2018</a:t>
            </a: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/>
          </p:nvPr>
        </p:nvGraphicFramePr>
        <p:xfrm>
          <a:off x="282575" y="1131591"/>
          <a:ext cx="8643939" cy="35999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126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25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27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99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67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08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508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0372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0372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88093"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u="none" strike="noStrike" dirty="0">
                          <a:effectLst/>
                          <a:latin typeface="Arial Narrow" panose="020B0606020202030204" pitchFamily="34" charset="0"/>
                        </a:rPr>
                        <a:t>Land des Hermann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434" marR="9434" marT="707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100" u="none" strike="noStrike" dirty="0">
                          <a:effectLst/>
                          <a:latin typeface="Arial Narrow" panose="020B0606020202030204" pitchFamily="34" charset="0"/>
                        </a:rPr>
                        <a:t>Ankünfte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434" marR="9434" marT="707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100" u="none" strike="noStrike">
                          <a:effectLst/>
                          <a:latin typeface="Arial Narrow" panose="020B0606020202030204" pitchFamily="34" charset="0"/>
                        </a:rPr>
                        <a:t>VR in %</a:t>
                      </a:r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434" marR="9434" marT="707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100" u="none" strike="noStrike">
                          <a:effectLst/>
                          <a:latin typeface="Arial Narrow" panose="020B0606020202030204" pitchFamily="34" charset="0"/>
                        </a:rPr>
                        <a:t>Ankünfte Ausländer</a:t>
                      </a:r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434" marR="9434" marT="707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100" u="none" strike="noStrike">
                          <a:effectLst/>
                          <a:latin typeface="Arial Narrow" panose="020B0606020202030204" pitchFamily="34" charset="0"/>
                        </a:rPr>
                        <a:t>VR in %</a:t>
                      </a:r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434" marR="9434" marT="707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100" u="none" strike="noStrike">
                          <a:effectLst/>
                          <a:latin typeface="Arial Narrow" panose="020B0606020202030204" pitchFamily="34" charset="0"/>
                        </a:rPr>
                        <a:t>Übernachtungen</a:t>
                      </a:r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434" marR="9434" marT="707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100" u="none" strike="noStrike">
                          <a:effectLst/>
                          <a:latin typeface="Arial Narrow" panose="020B0606020202030204" pitchFamily="34" charset="0"/>
                        </a:rPr>
                        <a:t>VR in %</a:t>
                      </a:r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434" marR="9434" marT="707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100" u="none" strike="noStrike">
                          <a:effectLst/>
                          <a:latin typeface="Arial Narrow" panose="020B0606020202030204" pitchFamily="34" charset="0"/>
                        </a:rPr>
                        <a:t>Übernachtungen Ausländer</a:t>
                      </a:r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434" marR="9434" marT="707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100" u="none" strike="noStrike">
                          <a:effectLst/>
                          <a:latin typeface="Arial Narrow" panose="020B0606020202030204" pitchFamily="34" charset="0"/>
                        </a:rPr>
                        <a:t>VR in %</a:t>
                      </a:r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434" marR="9434" marT="707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457"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u="none" strike="noStrike" dirty="0">
                          <a:effectLst/>
                          <a:latin typeface="Arial Narrow" panose="020B0606020202030204" pitchFamily="34" charset="0"/>
                        </a:rPr>
                        <a:t>Bad Salzuflen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434" marR="9434" marT="707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162.520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10,28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14.737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-2,27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845.512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5,34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30.589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-3,06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7457"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u="none" strike="noStrike" dirty="0">
                          <a:effectLst/>
                          <a:latin typeface="Arial Narrow" panose="020B0606020202030204" pitchFamily="34" charset="0"/>
                        </a:rPr>
                        <a:t>Blomberg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434" marR="9434" marT="707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13.012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2.013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18,13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23.686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5,87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4.147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13,40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7457"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u="none" strike="noStrike" dirty="0">
                          <a:effectLst/>
                          <a:latin typeface="Arial Narrow" panose="020B0606020202030204" pitchFamily="34" charset="0"/>
                        </a:rPr>
                        <a:t>Detmold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434" marR="9434" marT="707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54.421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-7,41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7.182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7,29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102.964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-5,79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13.904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-4,63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7457"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u="none" strike="noStrike">
                          <a:effectLst/>
                          <a:latin typeface="Arial Narrow" panose="020B0606020202030204" pitchFamily="34" charset="0"/>
                        </a:rPr>
                        <a:t>Dörentrup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434" marR="9434" marT="707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12.619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19,34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-16,37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31.686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15,97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287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-34,92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7457"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u="none" strike="noStrike">
                          <a:effectLst/>
                          <a:latin typeface="Arial Narrow" panose="020B0606020202030204" pitchFamily="34" charset="0"/>
                        </a:rPr>
                        <a:t>Extertal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434" marR="9434" marT="707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12.398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16,15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1.435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16,76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47.086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6,77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5.663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11,72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7457"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u="none" strike="noStrike">
                          <a:effectLst/>
                          <a:latin typeface="Arial Narrow" panose="020B0606020202030204" pitchFamily="34" charset="0"/>
                        </a:rPr>
                        <a:t>Horn-Bad Meinberg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434" marR="9434" marT="707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90.968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-1,05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6.972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-7,64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386.999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4,05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21.513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1,29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7457"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u="none" strike="noStrike">
                          <a:effectLst/>
                          <a:latin typeface="Arial Narrow" panose="020B0606020202030204" pitchFamily="34" charset="0"/>
                        </a:rPr>
                        <a:t>Kalletal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434" marR="9434" marT="707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27.247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32,70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670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-1,76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87.723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25,19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2.508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9,14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7457"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u="none" strike="noStrike">
                          <a:effectLst/>
                          <a:latin typeface="Arial Narrow" panose="020B0606020202030204" pitchFamily="34" charset="0"/>
                        </a:rPr>
                        <a:t>Lage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434" marR="9434" marT="707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6.367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-10,60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238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0,42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19.545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-13,96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1.812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-12,29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7457"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u="none" strike="noStrike">
                          <a:effectLst/>
                          <a:latin typeface="Arial Narrow" panose="020B0606020202030204" pitchFamily="34" charset="0"/>
                        </a:rPr>
                        <a:t>Lemgo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434" marR="9434" marT="707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18.759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-8,80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2.203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4,41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36.851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-3,64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7.653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13,53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7457"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u="none" strike="noStrike">
                          <a:effectLst/>
                          <a:latin typeface="Arial Narrow" panose="020B0606020202030204" pitchFamily="34" charset="0"/>
                        </a:rPr>
                        <a:t>Lügde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434" marR="9434" marT="707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9.908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-1,91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-12,50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19.902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4,10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1.828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-18,21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7457"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u="none" strike="noStrike">
                          <a:effectLst/>
                          <a:latin typeface="Arial Narrow" panose="020B0606020202030204" pitchFamily="34" charset="0"/>
                        </a:rPr>
                        <a:t>Oerlinghausen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434" marR="9434" marT="707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8.577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3,01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545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20,58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28.401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46,59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1.116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12,84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7457"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u="none" strike="noStrike">
                          <a:effectLst/>
                          <a:latin typeface="Arial Narrow" panose="020B0606020202030204" pitchFamily="34" charset="0"/>
                        </a:rPr>
                        <a:t>Schieder-Schwalenberg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434" marR="9434" marT="707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12.012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-1,58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2.562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-12,77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28.550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-6,77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7.684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-17,31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7457"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u="none" strike="noStrike" dirty="0">
                          <a:effectLst/>
                          <a:latin typeface="Arial Narrow" panose="020B0606020202030204" pitchFamily="34" charset="0"/>
                        </a:rPr>
                        <a:t>Lippe insgesamt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434" marR="9434" marT="707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435.237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3,86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41.918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1.686.991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5,02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116.292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1,03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7457"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u="none" strike="noStrike">
                          <a:effectLst/>
                          <a:latin typeface="Arial Narrow" panose="020B0606020202030204" pitchFamily="34" charset="0"/>
                        </a:rPr>
                        <a:t>Heilbäder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434" marR="9434" marT="707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253.488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5,93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21.709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-4,06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1.232.511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4,93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52.102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-1,31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7457"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u="none" strike="noStrike">
                          <a:effectLst/>
                          <a:latin typeface="Arial Narrow" panose="020B0606020202030204" pitchFamily="34" charset="0"/>
                        </a:rPr>
                        <a:t>Lippe ohne Heilbäder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434" marR="9434" marT="707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181.749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20.209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4,94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454.480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5,25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64.190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3,02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79024" name="Text Box 6"/>
          <p:cNvSpPr txBox="1">
            <a:spLocks noChangeArrowheads="1"/>
          </p:cNvSpPr>
          <p:nvPr/>
        </p:nvSpPr>
        <p:spPr bwMode="auto">
          <a:xfrm>
            <a:off x="179512" y="4819943"/>
            <a:ext cx="1296987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449263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449263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449263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449263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de-DE" sz="1000" dirty="0">
                <a:latin typeface="Arial Narrow" pitchFamily="34" charset="0"/>
              </a:rPr>
              <a:t>Quelle: LDS NRW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07504" y="324480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Arial Narrow" panose="020B0606020202030204" pitchFamily="34" charset="0"/>
              </a:rPr>
              <a:t>Evaluation 2018</a:t>
            </a:r>
            <a:endParaRPr lang="de-DE" sz="1400" dirty="0">
              <a:latin typeface="Arial Narrow" panose="020B0606020202030204" pitchFamily="34" charset="0"/>
            </a:endParaRPr>
          </a:p>
          <a:p>
            <a:endParaRPr lang="de-DE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7950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5"/>
          <p:cNvSpPr txBox="1">
            <a:spLocks noChangeArrowheads="1"/>
          </p:cNvSpPr>
          <p:nvPr/>
        </p:nvSpPr>
        <p:spPr bwMode="auto">
          <a:xfrm>
            <a:off x="179512" y="762258"/>
            <a:ext cx="86375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 b="1" dirty="0">
                <a:solidFill>
                  <a:schemeClr val="tx1"/>
                </a:solidFill>
                <a:latin typeface="Arial Narrow" pitchFamily="34" charset="0"/>
              </a:rPr>
              <a:t>Entwicklung Ankünfte in Lippe</a:t>
            </a:r>
          </a:p>
        </p:txBody>
      </p:sp>
      <p:sp>
        <p:nvSpPr>
          <p:cNvPr id="79876" name="Text Box 6"/>
          <p:cNvSpPr txBox="1">
            <a:spLocks noChangeArrowheads="1"/>
          </p:cNvSpPr>
          <p:nvPr/>
        </p:nvSpPr>
        <p:spPr bwMode="auto">
          <a:xfrm>
            <a:off x="179512" y="4811836"/>
            <a:ext cx="1296987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449263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449263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449263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449263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de-DE" sz="1000" dirty="0">
                <a:latin typeface="Arial Narrow" pitchFamily="34" charset="0"/>
              </a:rPr>
              <a:t>Quelle: LDS NRW</a:t>
            </a:r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00000000-0008-0000-0100-0000040000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45141" y="1131590"/>
          <a:ext cx="8637586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107504" y="324480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Arial Narrow" panose="020B0606020202030204" pitchFamily="34" charset="0"/>
              </a:rPr>
              <a:t>Evaluation 2018</a:t>
            </a:r>
            <a:endParaRPr lang="de-DE" sz="1400" dirty="0">
              <a:latin typeface="Arial Narrow" panose="020B0606020202030204" pitchFamily="34" charset="0"/>
            </a:endParaRPr>
          </a:p>
          <a:p>
            <a:endParaRPr lang="de-DE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6604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5"/>
          <p:cNvSpPr txBox="1">
            <a:spLocks noChangeArrowheads="1"/>
          </p:cNvSpPr>
          <p:nvPr/>
        </p:nvSpPr>
        <p:spPr bwMode="auto">
          <a:xfrm>
            <a:off x="179512" y="762258"/>
            <a:ext cx="86375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 b="1" dirty="0">
                <a:solidFill>
                  <a:schemeClr val="tx1"/>
                </a:solidFill>
                <a:latin typeface="Arial Narrow" pitchFamily="34" charset="0"/>
              </a:rPr>
              <a:t>Entwicklung Ankünfte in Lippe</a:t>
            </a:r>
          </a:p>
        </p:txBody>
      </p:sp>
      <p:sp>
        <p:nvSpPr>
          <p:cNvPr id="80900" name="Text Box 6"/>
          <p:cNvSpPr txBox="1">
            <a:spLocks noChangeArrowheads="1"/>
          </p:cNvSpPr>
          <p:nvPr/>
        </p:nvSpPr>
        <p:spPr bwMode="auto">
          <a:xfrm>
            <a:off x="179512" y="4831730"/>
            <a:ext cx="1296987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449263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449263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449263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449263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de-DE" sz="1000" dirty="0">
                <a:latin typeface="Arial Narrow" pitchFamily="34" charset="0"/>
              </a:rPr>
              <a:t>Quelle: LDS NRW</a:t>
            </a:r>
          </a:p>
        </p:txBody>
      </p:sp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68365B8D-3181-4E5A-AEAA-952468376C2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71462" y="1131590"/>
          <a:ext cx="8637587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107504" y="324480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Arial Narrow" panose="020B0606020202030204" pitchFamily="34" charset="0"/>
              </a:rPr>
              <a:t>Evaluation 2018</a:t>
            </a:r>
            <a:endParaRPr lang="de-DE" sz="1400" dirty="0">
              <a:latin typeface="Arial Narrow" panose="020B0606020202030204" pitchFamily="34" charset="0"/>
            </a:endParaRPr>
          </a:p>
          <a:p>
            <a:endParaRPr lang="de-DE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225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107504" y="324480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rial Narrow" panose="020B0606020202030204" pitchFamily="34" charset="0"/>
              </a:rPr>
              <a:t>Rückblick Messen im 1. Quartal 2019</a:t>
            </a:r>
          </a:p>
          <a:p>
            <a:endParaRPr lang="de-DE" dirty="0">
              <a:latin typeface="Arial Narrow" panose="020B0606020202030204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79512" y="915566"/>
            <a:ext cx="8424936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err="1" smtClean="0">
                <a:latin typeface="Arial Narrow" panose="020B0606020202030204" pitchFamily="34" charset="0"/>
              </a:rPr>
              <a:t>Vakantiebeurs</a:t>
            </a:r>
            <a:r>
              <a:rPr lang="de-DE" b="1" dirty="0" smtClean="0">
                <a:latin typeface="Arial Narrow" panose="020B0606020202030204" pitchFamily="34" charset="0"/>
              </a:rPr>
              <a:t>; Utrecht (09. – 13. Januar)</a:t>
            </a:r>
            <a:endParaRPr lang="de-DE" sz="1200" b="1" dirty="0" smtClean="0">
              <a:latin typeface="Arial Narrow" panose="020B0606020202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Arial Narrow" panose="020B0606020202030204" pitchFamily="34" charset="0"/>
              </a:rPr>
              <a:t>In Kooperation mit: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Arial Narrow" panose="020B0606020202030204" pitchFamily="34" charset="0"/>
              </a:rPr>
              <a:t>Campingplatz Barntrup (Familie </a:t>
            </a:r>
            <a:r>
              <a:rPr lang="de-DE" sz="1600" dirty="0" err="1" smtClean="0">
                <a:latin typeface="Arial Narrow" panose="020B0606020202030204" pitchFamily="34" charset="0"/>
              </a:rPr>
              <a:t>Seijsner</a:t>
            </a:r>
            <a:r>
              <a:rPr lang="de-DE" sz="1600" dirty="0" smtClean="0">
                <a:latin typeface="Arial Narrow" panose="020B0606020202030204" pitchFamily="34" charset="0"/>
              </a:rPr>
              <a:t>)</a:t>
            </a:r>
            <a:br>
              <a:rPr lang="de-DE" sz="1600" dirty="0" smtClean="0">
                <a:latin typeface="Arial Narrow" panose="020B0606020202030204" pitchFamily="34" charset="0"/>
              </a:rPr>
            </a:br>
            <a:endParaRPr lang="de-DE" sz="1400" dirty="0" smtClean="0">
              <a:latin typeface="Arial Narrow" panose="020B0606020202030204" pitchFamily="34" charset="0"/>
            </a:endParaRPr>
          </a:p>
        </p:txBody>
      </p:sp>
      <p:pic>
        <p:nvPicPr>
          <p:cNvPr id="1026" name="Picture 2" descr="https://www.land-des-hermann.de/wp-content/uploads/Vakantiebeurs_Utrecht_2019-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925860"/>
            <a:ext cx="2700000" cy="18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8" name="Picture 4" descr="https://www.land-des-hermann.de/wp-content/uploads/Vakantiebeurs_Utrecht_2019-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861621"/>
            <a:ext cx="2700000" cy="18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23201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5"/>
          <p:cNvSpPr txBox="1">
            <a:spLocks noChangeArrowheads="1"/>
          </p:cNvSpPr>
          <p:nvPr/>
        </p:nvSpPr>
        <p:spPr bwMode="auto">
          <a:xfrm>
            <a:off x="179512" y="762258"/>
            <a:ext cx="86375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 b="1" dirty="0">
                <a:solidFill>
                  <a:schemeClr val="tx1"/>
                </a:solidFill>
                <a:latin typeface="Arial Narrow" pitchFamily="34" charset="0"/>
              </a:rPr>
              <a:t>Entwicklung Übernachtungen in Lippe</a:t>
            </a:r>
          </a:p>
        </p:txBody>
      </p:sp>
      <p:sp>
        <p:nvSpPr>
          <p:cNvPr id="81924" name="Text Box 6"/>
          <p:cNvSpPr txBox="1">
            <a:spLocks noChangeArrowheads="1"/>
          </p:cNvSpPr>
          <p:nvPr/>
        </p:nvSpPr>
        <p:spPr bwMode="auto">
          <a:xfrm>
            <a:off x="179512" y="4831730"/>
            <a:ext cx="1296987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449263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449263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449263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449263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de-DE" sz="1000" dirty="0">
                <a:latin typeface="Arial Narrow" pitchFamily="34" charset="0"/>
              </a:rPr>
              <a:t>Quelle: LDS NRW</a:t>
            </a:r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00000000-0008-0000-0100-0000050000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50825" y="1131591"/>
          <a:ext cx="8637587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107504" y="324480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Arial Narrow" panose="020B0606020202030204" pitchFamily="34" charset="0"/>
              </a:rPr>
              <a:t>Evaluation 2018</a:t>
            </a:r>
            <a:endParaRPr lang="de-DE" sz="1400" dirty="0">
              <a:latin typeface="Arial Narrow" panose="020B0606020202030204" pitchFamily="34" charset="0"/>
            </a:endParaRPr>
          </a:p>
          <a:p>
            <a:endParaRPr lang="de-DE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2352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5"/>
          <p:cNvSpPr txBox="1">
            <a:spLocks noChangeArrowheads="1"/>
          </p:cNvSpPr>
          <p:nvPr/>
        </p:nvSpPr>
        <p:spPr bwMode="auto">
          <a:xfrm>
            <a:off x="179512" y="762258"/>
            <a:ext cx="86375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 b="1" dirty="0">
                <a:solidFill>
                  <a:schemeClr val="tx1"/>
                </a:solidFill>
                <a:latin typeface="Arial Narrow" pitchFamily="34" charset="0"/>
              </a:rPr>
              <a:t>Entwicklung Übernachtungen in Lippe</a:t>
            </a:r>
          </a:p>
        </p:txBody>
      </p:sp>
      <p:sp>
        <p:nvSpPr>
          <p:cNvPr id="82948" name="Text Box 6"/>
          <p:cNvSpPr txBox="1">
            <a:spLocks noChangeArrowheads="1"/>
          </p:cNvSpPr>
          <p:nvPr/>
        </p:nvSpPr>
        <p:spPr bwMode="auto">
          <a:xfrm>
            <a:off x="179512" y="4831730"/>
            <a:ext cx="1296987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449263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449263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449263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449263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de-DE" sz="1000" dirty="0">
                <a:latin typeface="Arial Narrow" pitchFamily="34" charset="0"/>
              </a:rPr>
              <a:t>Quelle: LDS NRW</a:t>
            </a:r>
          </a:p>
        </p:txBody>
      </p:sp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6942CAD3-35E0-4F2D-9F02-8054C4E4CE6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50825" y="1131590"/>
          <a:ext cx="8648701" cy="3582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107504" y="324480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Arial Narrow" panose="020B0606020202030204" pitchFamily="34" charset="0"/>
              </a:rPr>
              <a:t>Evaluation 2018</a:t>
            </a:r>
            <a:endParaRPr lang="de-DE" sz="1400" dirty="0">
              <a:latin typeface="Arial Narrow" panose="020B0606020202030204" pitchFamily="34" charset="0"/>
            </a:endParaRPr>
          </a:p>
          <a:p>
            <a:endParaRPr lang="de-DE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1650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2"/>
          <p:cNvSpPr txBox="1">
            <a:spLocks noChangeArrowheads="1"/>
          </p:cNvSpPr>
          <p:nvPr/>
        </p:nvSpPr>
        <p:spPr bwMode="auto">
          <a:xfrm>
            <a:off x="179512" y="771550"/>
            <a:ext cx="86645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de-DE" altLang="de-DE" sz="1800" b="1" dirty="0">
                <a:solidFill>
                  <a:schemeClr val="tx1"/>
                </a:solidFill>
                <a:latin typeface="Arial Narrow" pitchFamily="34" charset="0"/>
              </a:rPr>
              <a:t>Betriebe, Betten etc. Lippe 2018</a:t>
            </a: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/>
          </p:nvPr>
        </p:nvGraphicFramePr>
        <p:xfrm>
          <a:off x="271463" y="1131590"/>
          <a:ext cx="8621711" cy="35999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646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20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84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38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642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683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71215"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u="none" strike="noStrike" dirty="0">
                          <a:effectLst/>
                          <a:latin typeface="Arial Narrow" panose="020B0606020202030204" pitchFamily="34" charset="0"/>
                        </a:rPr>
                        <a:t>Land des Hermann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060" marR="9060" marT="679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100" u="none" strike="noStrike" dirty="0">
                          <a:effectLst/>
                          <a:latin typeface="Arial Narrow" panose="020B0606020202030204" pitchFamily="34" charset="0"/>
                        </a:rPr>
                        <a:t>geöffnete Betriebe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060" marR="9060" marT="679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100" u="none" strike="noStrike" dirty="0">
                          <a:effectLst/>
                          <a:latin typeface="Arial Narrow" panose="020B0606020202030204" pitchFamily="34" charset="0"/>
                        </a:rPr>
                        <a:t>angebotene Betten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060" marR="9060" marT="679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100" u="none" strike="noStrike">
                          <a:effectLst/>
                          <a:latin typeface="Arial Narrow" panose="020B0606020202030204" pitchFamily="34" charset="0"/>
                        </a:rPr>
                        <a:t>durchschnittliche Bettenauslastung in %</a:t>
                      </a:r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060" marR="9060" marT="679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100" u="none" strike="noStrike" dirty="0">
                          <a:effectLst/>
                          <a:latin typeface="Arial Narrow" panose="020B0606020202030204" pitchFamily="34" charset="0"/>
                        </a:rPr>
                        <a:t>durchschnittliche Aufenthalts-dauer in Tagen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060" marR="9060" marT="679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100" u="none" strike="noStrike">
                          <a:effectLst/>
                          <a:latin typeface="Arial Narrow" panose="020B0606020202030204" pitchFamily="34" charset="0"/>
                        </a:rPr>
                        <a:t>Bettenbelegung </a:t>
                      </a:r>
                      <a:br>
                        <a:rPr lang="de-DE" sz="1100" u="none" strike="noStrike"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de-DE" sz="1100" u="none" strike="noStrike">
                          <a:effectLst/>
                          <a:latin typeface="Arial Narrow" panose="020B0606020202030204" pitchFamily="34" charset="0"/>
                        </a:rPr>
                        <a:t>in Tagen</a:t>
                      </a:r>
                      <a:endParaRPr lang="de-DE" sz="11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060" marR="9060" marT="679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583"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u="none" strike="noStrike" dirty="0">
                          <a:effectLst/>
                          <a:latin typeface="Arial Narrow" panose="020B0606020202030204" pitchFamily="34" charset="0"/>
                        </a:rPr>
                        <a:t>Bad Salzuflen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060" marR="9060" marT="679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3.839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60,34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5,20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220,24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583"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u="none" strike="noStrike" dirty="0">
                          <a:effectLst/>
                          <a:latin typeface="Arial Narrow" panose="020B0606020202030204" pitchFamily="34" charset="0"/>
                        </a:rPr>
                        <a:t>Blomberg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060" marR="9060" marT="679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23,60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86,13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8583"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u="none" strike="noStrike" dirty="0">
                          <a:effectLst/>
                          <a:latin typeface="Arial Narrow" panose="020B0606020202030204" pitchFamily="34" charset="0"/>
                        </a:rPr>
                        <a:t>Detmold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060" marR="9060" marT="679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703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40,13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146,46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8583"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u="none" strike="noStrike" dirty="0" err="1">
                          <a:effectLst/>
                          <a:latin typeface="Arial Narrow" panose="020B0606020202030204" pitchFamily="34" charset="0"/>
                        </a:rPr>
                        <a:t>Dörentrup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060" marR="9060" marT="679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30,25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2,51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110,40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8583"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u="none" strike="noStrike" dirty="0" err="1">
                          <a:effectLst/>
                          <a:latin typeface="Arial Narrow" panose="020B0606020202030204" pitchFamily="34" charset="0"/>
                        </a:rPr>
                        <a:t>Extertal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060" marR="9060" marT="679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264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48,86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3,80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178,36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8583"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u="none" strike="noStrike" dirty="0">
                          <a:effectLst/>
                          <a:latin typeface="Arial Narrow" panose="020B0606020202030204" pitchFamily="34" charset="0"/>
                        </a:rPr>
                        <a:t>Horn-Bad Meinberg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060" marR="9060" marT="679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2.073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51,15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4,25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186,69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8583"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u="none" strike="noStrike" dirty="0" err="1">
                          <a:effectLst/>
                          <a:latin typeface="Arial Narrow" panose="020B0606020202030204" pitchFamily="34" charset="0"/>
                        </a:rPr>
                        <a:t>Kalletal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060" marR="9060" marT="679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106,82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3,22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389,88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8583"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u="none" strike="noStrike" dirty="0">
                          <a:effectLst/>
                          <a:latin typeface="Arial Narrow" panose="020B0606020202030204" pitchFamily="34" charset="0"/>
                        </a:rPr>
                        <a:t>Lage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060" marR="9060" marT="679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31,87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3,07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116,34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8583"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u="none" strike="noStrike" dirty="0">
                          <a:effectLst/>
                          <a:latin typeface="Arial Narrow" panose="020B0606020202030204" pitchFamily="34" charset="0"/>
                        </a:rPr>
                        <a:t>Lemgo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060" marR="9060" marT="679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36,32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1,96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132,56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8583"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u="none" strike="noStrike" dirty="0" err="1">
                          <a:effectLst/>
                          <a:latin typeface="Arial Narrow" panose="020B0606020202030204" pitchFamily="34" charset="0"/>
                        </a:rPr>
                        <a:t>Lügde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060" marR="9060" marT="679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17,36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2,01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63,38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8583"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u="none" strike="noStrike">
                          <a:effectLst/>
                          <a:latin typeface="Arial Narrow" panose="020B0606020202030204" pitchFamily="34" charset="0"/>
                        </a:rPr>
                        <a:t>Oerlinghausen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060" marR="9060" marT="679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46,04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3,31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168,05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8583"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u="none" strike="noStrike">
                          <a:effectLst/>
                          <a:latin typeface="Arial Narrow" panose="020B0606020202030204" pitchFamily="34" charset="0"/>
                        </a:rPr>
                        <a:t>Schieder-Schwalenberg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060" marR="9060" marT="679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296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26,25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2,38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95,81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8583"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u="none" strike="noStrike" dirty="0">
                          <a:effectLst/>
                          <a:latin typeface="Arial Narrow" panose="020B0606020202030204" pitchFamily="34" charset="0"/>
                        </a:rPr>
                        <a:t>Lippe insgesamt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060" marR="9060" marT="679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9.012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51,29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3,88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187,19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8583"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u="none" strike="noStrike" dirty="0">
                          <a:effectLst/>
                          <a:latin typeface="Arial Narrow" panose="020B0606020202030204" pitchFamily="34" charset="0"/>
                        </a:rPr>
                        <a:t>Heilbäder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060" marR="9060" marT="679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5.912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57,12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4,86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208,48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8583"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u="none" strike="noStrike">
                          <a:effectLst/>
                          <a:latin typeface="Arial Narrow" panose="020B0606020202030204" pitchFamily="34" charset="0"/>
                        </a:rPr>
                        <a:t>Lippe ohne Heilbäder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060" marR="9060" marT="679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34,09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2,50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124,41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85117" name="Text Box 6"/>
          <p:cNvSpPr txBox="1">
            <a:spLocks noChangeArrowheads="1"/>
          </p:cNvSpPr>
          <p:nvPr/>
        </p:nvSpPr>
        <p:spPr bwMode="auto">
          <a:xfrm>
            <a:off x="179512" y="4831730"/>
            <a:ext cx="1296987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449263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449263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449263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449263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de-DE" sz="1000" dirty="0">
                <a:latin typeface="Arial Narrow" pitchFamily="34" charset="0"/>
              </a:rPr>
              <a:t>Quelle: LDS NRW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07504" y="324480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Arial Narrow" panose="020B0606020202030204" pitchFamily="34" charset="0"/>
              </a:rPr>
              <a:t>Evaluation 2018</a:t>
            </a:r>
            <a:endParaRPr lang="de-DE" sz="1400" dirty="0">
              <a:latin typeface="Arial Narrow" panose="020B0606020202030204" pitchFamily="34" charset="0"/>
            </a:endParaRPr>
          </a:p>
          <a:p>
            <a:endParaRPr lang="de-DE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1466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5"/>
          <p:cNvSpPr txBox="1">
            <a:spLocks noChangeArrowheads="1"/>
          </p:cNvSpPr>
          <p:nvPr/>
        </p:nvSpPr>
        <p:spPr bwMode="auto">
          <a:xfrm>
            <a:off x="179512" y="762258"/>
            <a:ext cx="86169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 b="1" dirty="0">
                <a:solidFill>
                  <a:schemeClr val="tx1"/>
                </a:solidFill>
                <a:latin typeface="Arial Narrow" pitchFamily="34" charset="0"/>
              </a:rPr>
              <a:t>Entwicklung geöffnete Betriebe in Lippe</a:t>
            </a:r>
          </a:p>
        </p:txBody>
      </p:sp>
      <p:sp>
        <p:nvSpPr>
          <p:cNvPr id="86020" name="Text Box 6"/>
          <p:cNvSpPr txBox="1">
            <a:spLocks noChangeArrowheads="1"/>
          </p:cNvSpPr>
          <p:nvPr/>
        </p:nvSpPr>
        <p:spPr bwMode="auto">
          <a:xfrm>
            <a:off x="179512" y="4847794"/>
            <a:ext cx="1296987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449263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449263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449263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449263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de-DE" sz="1000" dirty="0">
                <a:latin typeface="Arial Narrow" pitchFamily="34" charset="0"/>
              </a:rPr>
              <a:t>Quelle: LDS NRW</a:t>
            </a:r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00000000-0008-0000-0100-0000030000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50824" y="1131590"/>
          <a:ext cx="8641655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107504" y="324480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Arial Narrow" panose="020B0606020202030204" pitchFamily="34" charset="0"/>
              </a:rPr>
              <a:t>Evaluation 2018</a:t>
            </a:r>
            <a:endParaRPr lang="de-DE" sz="1400" dirty="0">
              <a:latin typeface="Arial Narrow" panose="020B0606020202030204" pitchFamily="34" charset="0"/>
            </a:endParaRPr>
          </a:p>
          <a:p>
            <a:endParaRPr lang="de-DE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6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5"/>
          <p:cNvSpPr txBox="1">
            <a:spLocks noChangeArrowheads="1"/>
          </p:cNvSpPr>
          <p:nvPr/>
        </p:nvSpPr>
        <p:spPr bwMode="auto">
          <a:xfrm>
            <a:off x="179512" y="762258"/>
            <a:ext cx="86296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 b="1" dirty="0">
                <a:solidFill>
                  <a:schemeClr val="tx1"/>
                </a:solidFill>
                <a:latin typeface="Arial Narrow" pitchFamily="34" charset="0"/>
              </a:rPr>
              <a:t>Entwicklung angebotene Betten in Lippe</a:t>
            </a:r>
          </a:p>
        </p:txBody>
      </p:sp>
      <p:sp>
        <p:nvSpPr>
          <p:cNvPr id="87044" name="Text Box 6"/>
          <p:cNvSpPr txBox="1">
            <a:spLocks noChangeArrowheads="1"/>
          </p:cNvSpPr>
          <p:nvPr/>
        </p:nvSpPr>
        <p:spPr bwMode="auto">
          <a:xfrm>
            <a:off x="179512" y="4807723"/>
            <a:ext cx="1296987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449263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449263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449263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449263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de-DE" sz="1000" dirty="0">
                <a:latin typeface="Arial Narrow" pitchFamily="34" charset="0"/>
              </a:rPr>
              <a:t>Quelle: LDS NRW</a:t>
            </a:r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61938" y="1131590"/>
          <a:ext cx="8629650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107504" y="324480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Arial Narrow" panose="020B0606020202030204" pitchFamily="34" charset="0"/>
              </a:rPr>
              <a:t>Evaluation 2018</a:t>
            </a:r>
            <a:endParaRPr lang="de-DE" sz="1400" dirty="0">
              <a:latin typeface="Arial Narrow" panose="020B0606020202030204" pitchFamily="34" charset="0"/>
            </a:endParaRPr>
          </a:p>
          <a:p>
            <a:endParaRPr lang="de-DE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6555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1635646"/>
            <a:ext cx="8642350" cy="2160985"/>
          </a:xfrm>
          <a:prstGeom prst="rect">
            <a:avLst/>
          </a:prstGeom>
        </p:spPr>
        <p:txBody>
          <a:bodyPr/>
          <a:lstStyle/>
          <a:p>
            <a:pPr indent="0" algn="ctr">
              <a:spcBef>
                <a:spcPct val="0"/>
              </a:spcBef>
              <a:buFontTx/>
              <a:buNone/>
            </a:pPr>
            <a:r>
              <a:rPr lang="de-DE" altLang="de-DE" sz="4400" b="1" dirty="0">
                <a:latin typeface="Arial Narrow" panose="020B0606020202030204" pitchFamily="34" charset="0"/>
                <a:cs typeface="+mn-cs"/>
              </a:rPr>
              <a:t>Endauswertung </a:t>
            </a:r>
          </a:p>
          <a:p>
            <a:pPr indent="0" algn="ctr">
              <a:spcBef>
                <a:spcPct val="0"/>
              </a:spcBef>
              <a:buFontTx/>
              <a:buNone/>
            </a:pPr>
            <a:r>
              <a:rPr lang="de-DE" altLang="de-DE" sz="4400" b="1" dirty="0">
                <a:latin typeface="Arial Narrow" panose="020B0606020202030204" pitchFamily="34" charset="0"/>
                <a:cs typeface="+mn-cs"/>
              </a:rPr>
              <a:t>Ausflugsziele</a:t>
            </a:r>
          </a:p>
          <a:p>
            <a:pPr indent="0" algn="ctr">
              <a:spcBef>
                <a:spcPct val="0"/>
              </a:spcBef>
              <a:buFontTx/>
              <a:buNone/>
            </a:pPr>
            <a:r>
              <a:rPr lang="de-DE" altLang="de-DE" sz="4400" b="1" dirty="0">
                <a:latin typeface="Arial Narrow" panose="020B0606020202030204" pitchFamily="34" charset="0"/>
                <a:cs typeface="+mn-cs"/>
              </a:rPr>
              <a:t>(2018)</a:t>
            </a:r>
          </a:p>
        </p:txBody>
      </p:sp>
    </p:spTree>
    <p:extLst>
      <p:ext uri="{BB962C8B-B14F-4D97-AF65-F5344CB8AC3E}">
        <p14:creationId xmlns:p14="http://schemas.microsoft.com/office/powerpoint/2010/main" val="1728536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feld 8"/>
          <p:cNvSpPr txBox="1">
            <a:spLocks noChangeArrowheads="1"/>
          </p:cNvSpPr>
          <p:nvPr/>
        </p:nvSpPr>
        <p:spPr bwMode="auto">
          <a:xfrm>
            <a:off x="179512" y="771550"/>
            <a:ext cx="8640763" cy="4108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 b="1" dirty="0">
                <a:solidFill>
                  <a:schemeClr val="tx1"/>
                </a:solidFill>
                <a:latin typeface="Arial Narrow" pitchFamily="34" charset="0"/>
                <a:ea typeface="ヒラギノ角ゴ Pro W3"/>
              </a:rPr>
              <a:t>12  Ausflugsziele (N = 6.500)</a:t>
            </a:r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de-DE" altLang="de-DE" sz="1300" dirty="0">
                <a:solidFill>
                  <a:schemeClr val="tx1"/>
                </a:solidFill>
                <a:latin typeface="Arial Narrow" pitchFamily="34" charset="0"/>
                <a:ea typeface="ヒラギノ角ゴ Pro W3"/>
              </a:rPr>
              <a:t>Adlerwarte</a:t>
            </a:r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de-DE" altLang="de-DE" sz="1300" dirty="0" err="1">
                <a:solidFill>
                  <a:schemeClr val="tx1"/>
                </a:solidFill>
                <a:latin typeface="Arial Narrow" pitchFamily="34" charset="0"/>
                <a:ea typeface="ヒラギノ角ゴ Pro W3"/>
              </a:rPr>
              <a:t>Externsteine</a:t>
            </a:r>
            <a:endParaRPr lang="de-DE" altLang="de-DE" sz="1300" dirty="0">
              <a:solidFill>
                <a:schemeClr val="tx1"/>
              </a:solidFill>
              <a:latin typeface="Arial Narrow" pitchFamily="34" charset="0"/>
              <a:ea typeface="ヒラギノ角ゴ Pro W3"/>
            </a:endParaRPr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de-DE" altLang="de-DE" sz="1300" dirty="0" err="1">
                <a:solidFill>
                  <a:schemeClr val="tx1"/>
                </a:solidFill>
                <a:latin typeface="Arial Narrow" pitchFamily="34" charset="0"/>
                <a:ea typeface="ヒラギノ角ゴ Pro W3"/>
              </a:rPr>
              <a:t>Hermannsdenkmal</a:t>
            </a:r>
            <a:endParaRPr lang="de-DE" altLang="de-DE" sz="1300" dirty="0">
              <a:solidFill>
                <a:schemeClr val="tx1"/>
              </a:solidFill>
              <a:latin typeface="Arial Narrow" pitchFamily="34" charset="0"/>
              <a:ea typeface="ヒラギノ角ゴ Pro W3"/>
            </a:endParaRPr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de-DE" altLang="de-DE" sz="1300" dirty="0">
                <a:solidFill>
                  <a:schemeClr val="tx1"/>
                </a:solidFill>
                <a:latin typeface="Arial Narrow" pitchFamily="34" charset="0"/>
                <a:ea typeface="ヒラギノ角ゴ Pro W3"/>
              </a:rPr>
              <a:t>Innenstadt Detmold</a:t>
            </a:r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de-DE" altLang="de-DE" sz="1300" dirty="0">
                <a:solidFill>
                  <a:schemeClr val="tx1"/>
                </a:solidFill>
                <a:latin typeface="Arial Narrow" pitchFamily="34" charset="0"/>
                <a:ea typeface="ヒラギノ角ゴ Pro W3"/>
              </a:rPr>
              <a:t>Innenstadt Lage</a:t>
            </a:r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de-DE" altLang="de-DE" sz="1300" dirty="0">
                <a:solidFill>
                  <a:schemeClr val="tx1"/>
                </a:solidFill>
                <a:latin typeface="Arial Narrow" pitchFamily="34" charset="0"/>
                <a:ea typeface="ヒラギノ角ゴ Pro W3"/>
              </a:rPr>
              <a:t>Kletterpark am </a:t>
            </a:r>
            <a:r>
              <a:rPr lang="de-DE" altLang="de-DE" sz="1300" dirty="0" err="1">
                <a:solidFill>
                  <a:schemeClr val="tx1"/>
                </a:solidFill>
                <a:latin typeface="Arial Narrow" pitchFamily="34" charset="0"/>
                <a:ea typeface="ヒラギノ角ゴ Pro W3"/>
              </a:rPr>
              <a:t>Hermannsdenkmal</a:t>
            </a:r>
            <a:endParaRPr lang="de-DE" altLang="de-DE" sz="1300" dirty="0">
              <a:solidFill>
                <a:schemeClr val="tx1"/>
              </a:solidFill>
              <a:latin typeface="Arial Narrow" pitchFamily="34" charset="0"/>
              <a:ea typeface="ヒラギノ角ゴ Pro W3"/>
            </a:endParaRPr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de-DE" altLang="de-DE" sz="1300" dirty="0">
                <a:solidFill>
                  <a:schemeClr val="tx1"/>
                </a:solidFill>
                <a:latin typeface="Arial Narrow" pitchFamily="34" charset="0"/>
                <a:ea typeface="ヒラギノ角ゴ Pro W3"/>
              </a:rPr>
              <a:t>Kurpark Bad Salzuflen</a:t>
            </a:r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de-DE" altLang="de-DE" sz="1300" dirty="0">
                <a:solidFill>
                  <a:schemeClr val="tx1"/>
                </a:solidFill>
                <a:latin typeface="Arial Narrow" pitchFamily="34" charset="0"/>
                <a:ea typeface="ヒラギノ角ゴ Pro W3"/>
              </a:rPr>
              <a:t>LWL-Freilichtmuseum Detmold</a:t>
            </a:r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de-DE" altLang="de-DE" sz="1300" dirty="0">
                <a:solidFill>
                  <a:schemeClr val="tx1"/>
                </a:solidFill>
                <a:latin typeface="Arial Narrow" pitchFamily="34" charset="0"/>
                <a:ea typeface="ヒラギノ角ゴ Pro W3"/>
              </a:rPr>
              <a:t>LWL-Industriemuseum Ziegelei Lage</a:t>
            </a:r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de-DE" altLang="de-DE" sz="1300" dirty="0" err="1">
                <a:solidFill>
                  <a:schemeClr val="tx1"/>
                </a:solidFill>
                <a:latin typeface="Arial Narrow" pitchFamily="34" charset="0"/>
                <a:ea typeface="ヒラギノ角ゴ Pro W3"/>
              </a:rPr>
              <a:t>SchiederSee</a:t>
            </a:r>
            <a:endParaRPr lang="de-DE" altLang="de-DE" sz="1300" dirty="0">
              <a:solidFill>
                <a:schemeClr val="tx1"/>
              </a:solidFill>
              <a:latin typeface="Arial Narrow" pitchFamily="34" charset="0"/>
              <a:ea typeface="ヒラギノ角ゴ Pro W3"/>
            </a:endParaRPr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de-DE" altLang="de-DE" sz="1300" dirty="0">
                <a:solidFill>
                  <a:schemeClr val="tx1"/>
                </a:solidFill>
                <a:latin typeface="Arial Narrow" pitchFamily="34" charset="0"/>
                <a:ea typeface="ヒラギノ角ゴ Pro W3"/>
              </a:rPr>
              <a:t>Vogelpark</a:t>
            </a:r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de-DE" altLang="de-DE" sz="1300" dirty="0">
                <a:solidFill>
                  <a:schemeClr val="tx1"/>
                </a:solidFill>
                <a:latin typeface="Arial Narrow" pitchFamily="34" charset="0"/>
                <a:ea typeface="ヒラギノ角ゴ Pro W3"/>
              </a:rPr>
              <a:t>Weserrenaissance-Museum</a:t>
            </a:r>
          </a:p>
        </p:txBody>
      </p:sp>
      <p:pic>
        <p:nvPicPr>
          <p:cNvPr id="56324" name="Picture 7" descr="H:\Lippe Tourismus &amp; Marketing AG\4b_Tourismusmarketing\Fotos\Bilder frei\Diverse Lippe\Externsteine Horn Bad Meinber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451" y="1059582"/>
            <a:ext cx="2525392" cy="1656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H:\LTM_AG\4b_Tourismusmarketing\Fotos\Lippe diverse\Luftbild Ziegelei La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059" y="1059582"/>
            <a:ext cx="2493766" cy="1656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5" name="Picture 3" descr="H:\LTM_AG\4b_Tourismusmarketing\Fotos\Lippe diverse\Detmold Marktplatz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059" y="2989713"/>
            <a:ext cx="2479205" cy="16465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7" name="Picture 5" descr="H:\LTM_AG\4b_Tourismusmarketing\Fotos\Lippe diverse\Hermannsdenkma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102" y="2989713"/>
            <a:ext cx="2458370" cy="16326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8" name="Textfeld 7"/>
          <p:cNvSpPr txBox="1"/>
          <p:nvPr/>
        </p:nvSpPr>
        <p:spPr>
          <a:xfrm>
            <a:off x="107504" y="324480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Arial Narrow" panose="020B0606020202030204" pitchFamily="34" charset="0"/>
              </a:rPr>
              <a:t>Evaluation 2018</a:t>
            </a:r>
            <a:endParaRPr lang="de-DE" sz="1400" dirty="0">
              <a:latin typeface="Arial Narrow" panose="020B0606020202030204" pitchFamily="34" charset="0"/>
            </a:endParaRPr>
          </a:p>
          <a:p>
            <a:endParaRPr lang="de-DE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1171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8" name="Rectangle 3"/>
          <p:cNvSpPr>
            <a:spLocks noChangeArrowheads="1"/>
          </p:cNvSpPr>
          <p:nvPr/>
        </p:nvSpPr>
        <p:spPr bwMode="auto">
          <a:xfrm>
            <a:off x="179512" y="771550"/>
            <a:ext cx="8642350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000" b="1" dirty="0">
                <a:latin typeface="Arial Narrow" pitchFamily="34" charset="0"/>
                <a:ea typeface="ヒラギノ角ゴ Pro W3"/>
              </a:rPr>
              <a:t>Wohnort (in </a:t>
            </a:r>
            <a:r>
              <a:rPr lang="de-DE" altLang="de-DE" sz="1800" b="1" dirty="0">
                <a:latin typeface="Arial Narrow" pitchFamily="34" charset="0"/>
                <a:ea typeface="ヒラギノ角ゴ Pro W3"/>
              </a:rPr>
              <a:t>%)</a:t>
            </a:r>
            <a:r>
              <a:rPr lang="de-DE" altLang="de-DE" sz="2000" b="1" dirty="0">
                <a:latin typeface="Arial Narrow" pitchFamily="34" charset="0"/>
                <a:ea typeface="ヒラギノ角ゴ Pro W3"/>
              </a:rPr>
              <a:t> </a:t>
            </a:r>
          </a:p>
        </p:txBody>
      </p:sp>
      <p:graphicFrame>
        <p:nvGraphicFramePr>
          <p:cNvPr id="5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7085143"/>
              </p:ext>
            </p:extLst>
          </p:nvPr>
        </p:nvGraphicFramePr>
        <p:xfrm>
          <a:off x="179512" y="1131590"/>
          <a:ext cx="8713663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107504" y="324480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Arial Narrow" panose="020B0606020202030204" pitchFamily="34" charset="0"/>
              </a:rPr>
              <a:t>Evaluation 2018</a:t>
            </a:r>
            <a:endParaRPr lang="de-DE" sz="1400" dirty="0">
              <a:latin typeface="Arial Narrow" panose="020B0606020202030204" pitchFamily="34" charset="0"/>
            </a:endParaRPr>
          </a:p>
          <a:p>
            <a:endParaRPr lang="de-DE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55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8" name="Rectangle 3"/>
          <p:cNvSpPr>
            <a:spLocks noChangeArrowheads="1"/>
          </p:cNvSpPr>
          <p:nvPr/>
        </p:nvSpPr>
        <p:spPr bwMode="auto">
          <a:xfrm>
            <a:off x="179512" y="771550"/>
            <a:ext cx="8642350" cy="288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 b="1" dirty="0">
                <a:latin typeface="Arial Narrow" pitchFamily="34" charset="0"/>
                <a:ea typeface="ヒラギノ角ゴ Pro W3"/>
              </a:rPr>
              <a:t>Herkunft (in %) </a:t>
            </a:r>
          </a:p>
        </p:txBody>
      </p:sp>
      <p:graphicFrame>
        <p:nvGraphicFramePr>
          <p:cNvPr id="4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4639117"/>
              </p:ext>
            </p:extLst>
          </p:nvPr>
        </p:nvGraphicFramePr>
        <p:xfrm>
          <a:off x="179512" y="1131590"/>
          <a:ext cx="8713663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107504" y="324480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Arial Narrow" panose="020B0606020202030204" pitchFamily="34" charset="0"/>
              </a:rPr>
              <a:t>Evaluation 2018</a:t>
            </a:r>
            <a:endParaRPr lang="de-DE" sz="1400" dirty="0">
              <a:latin typeface="Arial Narrow" panose="020B0606020202030204" pitchFamily="34" charset="0"/>
            </a:endParaRPr>
          </a:p>
          <a:p>
            <a:endParaRPr lang="de-DE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0619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8" name="Rectangle 3"/>
          <p:cNvSpPr>
            <a:spLocks noChangeArrowheads="1"/>
          </p:cNvSpPr>
          <p:nvPr/>
        </p:nvSpPr>
        <p:spPr bwMode="auto">
          <a:xfrm>
            <a:off x="179512" y="771550"/>
            <a:ext cx="8642350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 b="1" dirty="0">
                <a:latin typeface="Arial Narrow" pitchFamily="34" charset="0"/>
                <a:ea typeface="ヒラギノ角ゴ Pro W3"/>
              </a:rPr>
              <a:t>Herkunft Übernachtungsgast nach Bundesland (in %)</a:t>
            </a:r>
          </a:p>
        </p:txBody>
      </p:sp>
      <p:graphicFrame>
        <p:nvGraphicFramePr>
          <p:cNvPr id="5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6545724"/>
              </p:ext>
            </p:extLst>
          </p:nvPr>
        </p:nvGraphicFramePr>
        <p:xfrm>
          <a:off x="179512" y="1131590"/>
          <a:ext cx="8713663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107504" y="324480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Arial Narrow" panose="020B0606020202030204" pitchFamily="34" charset="0"/>
              </a:rPr>
              <a:t>Evaluation 2018</a:t>
            </a:r>
            <a:endParaRPr lang="de-DE" sz="1400" dirty="0">
              <a:latin typeface="Arial Narrow" panose="020B0606020202030204" pitchFamily="34" charset="0"/>
            </a:endParaRPr>
          </a:p>
          <a:p>
            <a:endParaRPr lang="de-DE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793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107504" y="324480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rial Narrow" panose="020B0606020202030204" pitchFamily="34" charset="0"/>
              </a:rPr>
              <a:t>Rückblick Messen im 1. Quartal 2019</a:t>
            </a:r>
          </a:p>
          <a:p>
            <a:endParaRPr lang="de-DE" dirty="0">
              <a:latin typeface="Arial Narrow" panose="020B0606020202030204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79512" y="915566"/>
            <a:ext cx="8424936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>
                <a:latin typeface="Arial Narrow" panose="020B0606020202030204" pitchFamily="34" charset="0"/>
              </a:rPr>
              <a:t>Haus | Garten | Touristik  Hochzeit in Bad Salzuflen (11. – 13. Januar)</a:t>
            </a:r>
            <a:endParaRPr lang="de-DE" sz="1200" b="1" dirty="0" smtClean="0">
              <a:latin typeface="Arial Narrow" panose="020B0606020202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Arial Narrow" panose="020B0606020202030204" pitchFamily="34" charset="0"/>
              </a:rPr>
              <a:t>In Kooperation mit: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Arial Narrow" panose="020B0606020202030204" pitchFamily="34" charset="0"/>
              </a:rPr>
              <a:t>LWL-Freilichtmuseum Detmold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Arial Narrow" panose="020B0606020202030204" pitchFamily="34" charset="0"/>
              </a:rPr>
              <a:t>Blomberg Marketing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Arial Narrow" panose="020B0606020202030204" pitchFamily="34" charset="0"/>
              </a:rPr>
              <a:t>Stadt Detmold </a:t>
            </a:r>
            <a:br>
              <a:rPr lang="de-DE" sz="1600" dirty="0" smtClean="0">
                <a:latin typeface="Arial Narrow" panose="020B0606020202030204" pitchFamily="34" charset="0"/>
              </a:rPr>
            </a:br>
            <a:endParaRPr lang="de-DE" sz="1400" dirty="0" smtClean="0">
              <a:latin typeface="Arial Narrow" panose="020B0606020202030204" pitchFamily="34" charset="0"/>
            </a:endParaRPr>
          </a:p>
        </p:txBody>
      </p:sp>
      <p:pic>
        <p:nvPicPr>
          <p:cNvPr id="2050" name="Picture 2" descr="https://www.land-des-hermann.de/wp-content/uploads/Haus-Garten-Touristik-Bad-Salzuflen-5.jpg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456" y="1419822"/>
            <a:ext cx="2700000" cy="18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2" name="Picture 4" descr="https://www.land-des-hermann.de/wp-content/uploads/Haus-Garten-Touristik-Bad-Salzuflen-6.jp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643758"/>
            <a:ext cx="2700000" cy="18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53559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8" name="Rectangle 3"/>
          <p:cNvSpPr>
            <a:spLocks noChangeArrowheads="1"/>
          </p:cNvSpPr>
          <p:nvPr/>
        </p:nvSpPr>
        <p:spPr bwMode="auto">
          <a:xfrm>
            <a:off x="179512" y="771550"/>
            <a:ext cx="8642350" cy="32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 b="1" dirty="0">
                <a:latin typeface="Arial Narrow" pitchFamily="34" charset="0"/>
                <a:ea typeface="ヒラギノ角ゴ Pro W3"/>
              </a:rPr>
              <a:t>Herkunft Gast nach Ausland (in %)</a:t>
            </a:r>
          </a:p>
        </p:txBody>
      </p:sp>
      <p:graphicFrame>
        <p:nvGraphicFramePr>
          <p:cNvPr id="4" name="Diagram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1819226"/>
              </p:ext>
            </p:extLst>
          </p:nvPr>
        </p:nvGraphicFramePr>
        <p:xfrm>
          <a:off x="179512" y="1131590"/>
          <a:ext cx="8713663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107504" y="324480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Arial Narrow" panose="020B0606020202030204" pitchFamily="34" charset="0"/>
              </a:rPr>
              <a:t>Evaluation 2018</a:t>
            </a:r>
            <a:endParaRPr lang="de-DE" sz="1400" dirty="0">
              <a:latin typeface="Arial Narrow" panose="020B0606020202030204" pitchFamily="34" charset="0"/>
            </a:endParaRPr>
          </a:p>
          <a:p>
            <a:endParaRPr lang="de-DE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991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6" name="Rectangle 3"/>
          <p:cNvSpPr>
            <a:spLocks noChangeArrowheads="1"/>
          </p:cNvSpPr>
          <p:nvPr/>
        </p:nvSpPr>
        <p:spPr bwMode="auto">
          <a:xfrm>
            <a:off x="179512" y="771550"/>
            <a:ext cx="8642350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 b="1" dirty="0">
                <a:latin typeface="Arial Narrow" pitchFamily="34" charset="0"/>
                <a:ea typeface="ヒラギノ角ゴ Pro W3"/>
              </a:rPr>
              <a:t>Alter (in %)</a:t>
            </a:r>
          </a:p>
        </p:txBody>
      </p:sp>
      <p:graphicFrame>
        <p:nvGraphicFramePr>
          <p:cNvPr id="4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2701141"/>
              </p:ext>
            </p:extLst>
          </p:nvPr>
        </p:nvGraphicFramePr>
        <p:xfrm>
          <a:off x="179512" y="1131590"/>
          <a:ext cx="8713663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107504" y="324480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Arial Narrow" panose="020B0606020202030204" pitchFamily="34" charset="0"/>
              </a:rPr>
              <a:t>Evaluation 2018</a:t>
            </a:r>
            <a:endParaRPr lang="de-DE" sz="1400" dirty="0">
              <a:latin typeface="Arial Narrow" panose="020B0606020202030204" pitchFamily="34" charset="0"/>
            </a:endParaRPr>
          </a:p>
          <a:p>
            <a:endParaRPr lang="de-DE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248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7748770"/>
              </p:ext>
            </p:extLst>
          </p:nvPr>
        </p:nvGraphicFramePr>
        <p:xfrm>
          <a:off x="179512" y="1131590"/>
          <a:ext cx="8718426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107504" y="324480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Arial Narrow" panose="020B0606020202030204" pitchFamily="34" charset="0"/>
              </a:rPr>
              <a:t>Evaluation 2018</a:t>
            </a:r>
            <a:endParaRPr lang="de-DE" sz="1400" dirty="0">
              <a:latin typeface="Arial Narrow" panose="020B0606020202030204" pitchFamily="34" charset="0"/>
            </a:endParaRPr>
          </a:p>
          <a:p>
            <a:endParaRPr lang="de-DE" dirty="0">
              <a:latin typeface="Arial Narrow" panose="020B0606020202030204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79512" y="771550"/>
            <a:ext cx="8642350" cy="288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 b="1" dirty="0" smtClean="0">
                <a:latin typeface="Arial Narrow" pitchFamily="34" charset="0"/>
                <a:ea typeface="ヒラギノ角ゴ Pro W3"/>
              </a:rPr>
              <a:t>Aufenthaltstyp (in %)</a:t>
            </a:r>
            <a:endParaRPr lang="de-DE" altLang="de-DE" sz="1800" b="1" dirty="0">
              <a:latin typeface="Arial Narrow" pitchFamily="34" charset="0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3307070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8" name="Rectangle 3"/>
          <p:cNvSpPr>
            <a:spLocks noChangeArrowheads="1"/>
          </p:cNvSpPr>
          <p:nvPr/>
        </p:nvSpPr>
        <p:spPr bwMode="auto">
          <a:xfrm>
            <a:off x="179512" y="771550"/>
            <a:ext cx="8642350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 b="1" dirty="0" err="1">
                <a:latin typeface="Arial Narrow" pitchFamily="34" charset="0"/>
                <a:ea typeface="ヒラギノ角ゴ Pro W3"/>
              </a:rPr>
              <a:t>Gasttyp</a:t>
            </a:r>
            <a:r>
              <a:rPr lang="de-DE" altLang="de-DE" sz="1800" b="1" dirty="0">
                <a:latin typeface="Arial Narrow" pitchFamily="34" charset="0"/>
                <a:ea typeface="ヒラギノ角ゴ Pro W3"/>
              </a:rPr>
              <a:t> (in %)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4351276"/>
              </p:ext>
            </p:extLst>
          </p:nvPr>
        </p:nvGraphicFramePr>
        <p:xfrm>
          <a:off x="179512" y="1131590"/>
          <a:ext cx="8713663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107504" y="324480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Arial Narrow" panose="020B0606020202030204" pitchFamily="34" charset="0"/>
              </a:rPr>
              <a:t>Evaluation 2018</a:t>
            </a:r>
            <a:endParaRPr lang="de-DE" sz="1400" dirty="0">
              <a:latin typeface="Arial Narrow" panose="020B0606020202030204" pitchFamily="34" charset="0"/>
            </a:endParaRPr>
          </a:p>
          <a:p>
            <a:endParaRPr lang="de-DE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354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6036969"/>
              </p:ext>
            </p:extLst>
          </p:nvPr>
        </p:nvGraphicFramePr>
        <p:xfrm>
          <a:off x="179512" y="1131590"/>
          <a:ext cx="8713663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79512" y="771550"/>
            <a:ext cx="8642350" cy="288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 b="1" dirty="0" smtClean="0">
                <a:latin typeface="Arial Narrow" pitchFamily="34" charset="0"/>
                <a:ea typeface="ヒラギノ角ゴ Pro W3"/>
              </a:rPr>
              <a:t>Anreise </a:t>
            </a:r>
            <a:r>
              <a:rPr lang="de-DE" altLang="de-DE" sz="1800" b="1" dirty="0">
                <a:latin typeface="Arial Narrow" pitchFamily="34" charset="0"/>
                <a:ea typeface="ヒラギノ角ゴ Pro W3"/>
              </a:rPr>
              <a:t>(in %) 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07504" y="324480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Arial Narrow" panose="020B0606020202030204" pitchFamily="34" charset="0"/>
              </a:rPr>
              <a:t>Evaluation 2018</a:t>
            </a:r>
            <a:endParaRPr lang="de-DE" sz="1400" dirty="0">
              <a:latin typeface="Arial Narrow" panose="020B0606020202030204" pitchFamily="34" charset="0"/>
            </a:endParaRPr>
          </a:p>
          <a:p>
            <a:endParaRPr lang="de-DE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1574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1813116"/>
              </p:ext>
            </p:extLst>
          </p:nvPr>
        </p:nvGraphicFramePr>
        <p:xfrm>
          <a:off x="179512" y="1131590"/>
          <a:ext cx="8713663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79512" y="771550"/>
            <a:ext cx="8642350" cy="288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 b="1" dirty="0" smtClean="0">
                <a:latin typeface="Arial Narrow" pitchFamily="34" charset="0"/>
                <a:ea typeface="ヒラギノ角ゴ Pro W3"/>
              </a:rPr>
              <a:t>Anzahl Besuche </a:t>
            </a:r>
            <a:r>
              <a:rPr lang="de-DE" altLang="de-DE" sz="1800" b="1" dirty="0">
                <a:latin typeface="Arial Narrow" pitchFamily="34" charset="0"/>
                <a:ea typeface="ヒラギノ角ゴ Pro W3"/>
              </a:rPr>
              <a:t>(in %) 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07504" y="324480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Arial Narrow" panose="020B0606020202030204" pitchFamily="34" charset="0"/>
              </a:rPr>
              <a:t>Evaluation 2018</a:t>
            </a:r>
            <a:endParaRPr lang="de-DE" sz="1400" dirty="0">
              <a:latin typeface="Arial Narrow" panose="020B0606020202030204" pitchFamily="34" charset="0"/>
            </a:endParaRPr>
          </a:p>
          <a:p>
            <a:endParaRPr lang="de-DE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9864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1930933"/>
              </p:ext>
            </p:extLst>
          </p:nvPr>
        </p:nvGraphicFramePr>
        <p:xfrm>
          <a:off x="179512" y="1131590"/>
          <a:ext cx="8713663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79512" y="771550"/>
            <a:ext cx="8642350" cy="288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 b="1" dirty="0" smtClean="0">
                <a:latin typeface="Arial Narrow" pitchFamily="34" charset="0"/>
                <a:ea typeface="ヒラギノ角ゴ Pro W3"/>
              </a:rPr>
              <a:t>Ziele (</a:t>
            </a:r>
            <a:r>
              <a:rPr lang="de-DE" altLang="de-DE" sz="1800" b="1" dirty="0">
                <a:latin typeface="Arial Narrow" pitchFamily="34" charset="0"/>
                <a:ea typeface="ヒラギノ角ゴ Pro W3"/>
              </a:rPr>
              <a:t>in %) 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07504" y="324480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Arial Narrow" panose="020B0606020202030204" pitchFamily="34" charset="0"/>
              </a:rPr>
              <a:t>Evaluation 2018</a:t>
            </a:r>
            <a:endParaRPr lang="de-DE" sz="1400" dirty="0">
              <a:latin typeface="Arial Narrow" panose="020B0606020202030204" pitchFamily="34" charset="0"/>
            </a:endParaRPr>
          </a:p>
          <a:p>
            <a:endParaRPr lang="de-DE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61918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3334868"/>
              </p:ext>
            </p:extLst>
          </p:nvPr>
        </p:nvGraphicFramePr>
        <p:xfrm>
          <a:off x="179512" y="1131590"/>
          <a:ext cx="8713663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79512" y="771550"/>
            <a:ext cx="8642350" cy="288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 b="1" dirty="0" smtClean="0">
                <a:latin typeface="Arial Narrow" pitchFamily="34" charset="0"/>
                <a:ea typeface="ヒラギノ角ゴ Pro W3"/>
              </a:rPr>
              <a:t>Informationsquellen </a:t>
            </a:r>
            <a:r>
              <a:rPr lang="de-DE" altLang="de-DE" sz="1800" b="1" dirty="0">
                <a:latin typeface="Arial Narrow" pitchFamily="34" charset="0"/>
                <a:ea typeface="ヒラギノ角ゴ Pro W3"/>
              </a:rPr>
              <a:t>(in %) 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07504" y="324480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Arial Narrow" panose="020B0606020202030204" pitchFamily="34" charset="0"/>
              </a:rPr>
              <a:t>Evaluation 2018</a:t>
            </a:r>
            <a:endParaRPr lang="de-DE" sz="1400" dirty="0">
              <a:latin typeface="Arial Narrow" panose="020B0606020202030204" pitchFamily="34" charset="0"/>
            </a:endParaRPr>
          </a:p>
          <a:p>
            <a:endParaRPr lang="de-DE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67908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3776651"/>
              </p:ext>
            </p:extLst>
          </p:nvPr>
        </p:nvGraphicFramePr>
        <p:xfrm>
          <a:off x="179512" y="1131590"/>
          <a:ext cx="8713663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79512" y="771550"/>
            <a:ext cx="8642350" cy="288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 b="1" dirty="0" smtClean="0">
                <a:latin typeface="Arial Narrow" pitchFamily="34" charset="0"/>
                <a:ea typeface="ヒラギノ角ゴ Pro W3"/>
              </a:rPr>
              <a:t>Bewertungen (in Schulnoten 1 – 6)</a:t>
            </a:r>
            <a:endParaRPr lang="de-DE" altLang="de-DE" sz="1800" b="1" dirty="0">
              <a:latin typeface="Arial Narrow" pitchFamily="34" charset="0"/>
              <a:ea typeface="ヒラギノ角ゴ Pro W3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07504" y="324480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Arial Narrow" panose="020B0606020202030204" pitchFamily="34" charset="0"/>
              </a:rPr>
              <a:t>Evaluation 2018</a:t>
            </a:r>
            <a:endParaRPr lang="de-DE" sz="1400" dirty="0">
              <a:latin typeface="Arial Narrow" panose="020B0606020202030204" pitchFamily="34" charset="0"/>
            </a:endParaRPr>
          </a:p>
          <a:p>
            <a:endParaRPr lang="de-DE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47578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 3"/>
          <p:cNvGraphicFramePr>
            <a:graphicFrameLocks/>
          </p:cNvGraphicFramePr>
          <p:nvPr>
            <p:extLst/>
          </p:nvPr>
        </p:nvGraphicFramePr>
        <p:xfrm>
          <a:off x="250825" y="1131590"/>
          <a:ext cx="8642350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79512" y="771550"/>
            <a:ext cx="8642350" cy="288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 b="1" dirty="0">
                <a:latin typeface="Arial Narrow" pitchFamily="34" charset="0"/>
                <a:ea typeface="ヒラギノ角ゴ Pro W3"/>
              </a:rPr>
              <a:t>Durchschnittliche Ausgaben nach Befragungsorten (in Euro)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07504" y="324480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Arial Narrow" panose="020B0606020202030204" pitchFamily="34" charset="0"/>
              </a:rPr>
              <a:t>Evaluation 2018</a:t>
            </a:r>
            <a:endParaRPr lang="de-DE" sz="1400" dirty="0">
              <a:latin typeface="Arial Narrow" panose="020B0606020202030204" pitchFamily="34" charset="0"/>
            </a:endParaRPr>
          </a:p>
          <a:p>
            <a:endParaRPr lang="de-DE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514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107504" y="324480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rial Narrow" panose="020B0606020202030204" pitchFamily="34" charset="0"/>
              </a:rPr>
              <a:t>Rückblick Messen im 1. Quartal 2019</a:t>
            </a:r>
          </a:p>
          <a:p>
            <a:endParaRPr lang="de-DE" dirty="0">
              <a:latin typeface="Arial Narrow" panose="020B0606020202030204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79512" y="915566"/>
            <a:ext cx="84249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>
                <a:latin typeface="Arial Narrow" panose="020B0606020202030204" pitchFamily="34" charset="0"/>
              </a:rPr>
              <a:t>Internationale Grüne Woche; Berlin </a:t>
            </a:r>
            <a:r>
              <a:rPr lang="de-DE" b="1" dirty="0" smtClean="0">
                <a:latin typeface="Arial Narrow" panose="020B0606020202030204" pitchFamily="34" charset="0"/>
              </a:rPr>
              <a:t>(18. - 27. </a:t>
            </a:r>
            <a:r>
              <a:rPr lang="de-DE" b="1" dirty="0">
                <a:latin typeface="Arial Narrow" panose="020B0606020202030204" pitchFamily="34" charset="0"/>
              </a:rPr>
              <a:t>Januar</a:t>
            </a:r>
            <a:r>
              <a:rPr lang="de-DE" b="1" dirty="0" smtClean="0">
                <a:latin typeface="Arial Narrow" panose="020B0606020202030204" pitchFamily="34" charset="0"/>
              </a:rPr>
              <a:t>)</a:t>
            </a:r>
          </a:p>
          <a:p>
            <a:endParaRPr lang="de-DE" sz="1600" b="1" dirty="0">
              <a:latin typeface="Arial Narrow" panose="020B0606020202030204" pitchFamily="34" charset="0"/>
            </a:endParaRPr>
          </a:p>
          <a:p>
            <a:r>
              <a:rPr lang="de-DE" sz="1600" dirty="0" smtClean="0">
                <a:latin typeface="Arial Narrow" panose="020B0606020202030204" pitchFamily="34" charset="0"/>
              </a:rPr>
              <a:t>In Kooperation mit der Genussregion OWL: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Arial Narrow" panose="020B0606020202030204" pitchFamily="34" charset="0"/>
              </a:rPr>
              <a:t>Brocker Möhren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Arial Narrow" panose="020B0606020202030204" pitchFamily="34" charset="0"/>
              </a:rPr>
              <a:t>direkt frischer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dirty="0" err="1" smtClean="0">
                <a:latin typeface="Arial Narrow" panose="020B0606020202030204" pitchFamily="34" charset="0"/>
              </a:rPr>
              <a:t>FruchtFein</a:t>
            </a:r>
            <a:endParaRPr lang="de-DE" sz="1600" dirty="0" smtClean="0">
              <a:latin typeface="Arial Narrow" panose="020B0606020202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Arial Narrow" panose="020B0606020202030204" pitchFamily="34" charset="0"/>
              </a:rPr>
              <a:t>Fruchtalarm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dirty="0" err="1">
                <a:latin typeface="Arial Narrow" panose="020B0606020202030204" pitchFamily="34" charset="0"/>
              </a:rPr>
              <a:t>LandFrauenService</a:t>
            </a:r>
            <a:r>
              <a:rPr lang="de-DE" sz="1600" dirty="0">
                <a:latin typeface="Arial Narrow" panose="020B0606020202030204" pitchFamily="34" charset="0"/>
              </a:rPr>
              <a:t> Paderborn / Höxter e.V</a:t>
            </a:r>
            <a:r>
              <a:rPr lang="de-DE" sz="1600" dirty="0" smtClean="0">
                <a:latin typeface="Arial Narrow" panose="020B0606020202030204" pitchFamily="34" charset="0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dirty="0" err="1">
                <a:latin typeface="Arial Narrow" panose="020B0606020202030204" pitchFamily="34" charset="0"/>
              </a:rPr>
              <a:t>Mey's</a:t>
            </a:r>
            <a:r>
              <a:rPr lang="de-DE" sz="1600" dirty="0">
                <a:latin typeface="Arial Narrow" panose="020B0606020202030204" pitchFamily="34" charset="0"/>
              </a:rPr>
              <a:t> </a:t>
            </a:r>
            <a:r>
              <a:rPr lang="de-DE" sz="1600" dirty="0" smtClean="0">
                <a:latin typeface="Arial Narrow" panose="020B0606020202030204" pitchFamily="34" charset="0"/>
              </a:rPr>
              <a:t>Rapsöl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Arial Narrow" panose="020B0606020202030204" pitchFamily="34" charset="0"/>
              </a:rPr>
              <a:t>Plattdeutsche Musikgruppe </a:t>
            </a:r>
            <a:r>
              <a:rPr lang="de-DE" sz="1600" dirty="0" err="1">
                <a:latin typeface="Arial Narrow" panose="020B0606020202030204" pitchFamily="34" charset="0"/>
              </a:rPr>
              <a:t>Siene</a:t>
            </a:r>
            <a:r>
              <a:rPr lang="de-DE" sz="1600" dirty="0">
                <a:latin typeface="Arial Narrow" panose="020B0606020202030204" pitchFamily="34" charset="0"/>
              </a:rPr>
              <a:t> </a:t>
            </a:r>
            <a:r>
              <a:rPr lang="de-DE" sz="1600" dirty="0" err="1" smtClean="0">
                <a:latin typeface="Arial Narrow" panose="020B0606020202030204" pitchFamily="34" charset="0"/>
              </a:rPr>
              <a:t>Puttkers</a:t>
            </a:r>
            <a:endParaRPr lang="de-DE" sz="1600" dirty="0" smtClean="0">
              <a:latin typeface="Arial Narrow" panose="020B0606020202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Arial Narrow" panose="020B0606020202030204" pitchFamily="34" charset="0"/>
              </a:rPr>
              <a:t>Restaurant Weinstube </a:t>
            </a:r>
            <a:r>
              <a:rPr lang="de-DE" sz="1600" dirty="0" smtClean="0">
                <a:latin typeface="Arial Narrow" panose="020B0606020202030204" pitchFamily="34" charset="0"/>
              </a:rPr>
              <a:t>Reblaus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Arial Narrow" panose="020B0606020202030204" pitchFamily="34" charset="0"/>
              </a:rPr>
              <a:t>ROKO </a:t>
            </a:r>
            <a:r>
              <a:rPr lang="de-DE" sz="1600" dirty="0" smtClean="0">
                <a:latin typeface="Arial Narrow" panose="020B0606020202030204" pitchFamily="34" charset="0"/>
              </a:rPr>
              <a:t>Feinkost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Arial Narrow" panose="020B0606020202030204" pitchFamily="34" charset="0"/>
              </a:rPr>
              <a:t>Hotel zur Burg </a:t>
            </a:r>
            <a:r>
              <a:rPr lang="de-DE" sz="1600" dirty="0" smtClean="0">
                <a:latin typeface="Arial Narrow" panose="020B0606020202030204" pitchFamily="34" charset="0"/>
              </a:rPr>
              <a:t>Sternberg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dirty="0" err="1">
                <a:latin typeface="Arial Narrow" panose="020B0606020202030204" pitchFamily="34" charset="0"/>
              </a:rPr>
              <a:t>werkhand</a:t>
            </a:r>
            <a:r>
              <a:rPr lang="de-DE" sz="1600" dirty="0">
                <a:latin typeface="Arial Narrow" panose="020B0606020202030204" pitchFamily="34" charset="0"/>
              </a:rPr>
              <a:t> – die </a:t>
            </a:r>
            <a:r>
              <a:rPr lang="de-DE" sz="1600" dirty="0" err="1">
                <a:latin typeface="Arial Narrow" panose="020B0606020202030204" pitchFamily="34" charset="0"/>
              </a:rPr>
              <a:t>genussmacher</a:t>
            </a:r>
            <a:r>
              <a:rPr lang="de-DE" sz="1600" dirty="0" smtClean="0">
                <a:latin typeface="Arial Narrow" panose="020B0606020202030204" pitchFamily="34" charset="0"/>
              </a:rPr>
              <a:t/>
            </a:r>
            <a:br>
              <a:rPr lang="de-DE" sz="1600" dirty="0" smtClean="0">
                <a:latin typeface="Arial Narrow" panose="020B0606020202030204" pitchFamily="34" charset="0"/>
              </a:rPr>
            </a:br>
            <a:endParaRPr lang="de-DE" sz="1400" dirty="0" smtClean="0">
              <a:latin typeface="Arial Narrow" panose="020B0606020202030204" pitchFamily="34" charset="0"/>
            </a:endParaRPr>
          </a:p>
        </p:txBody>
      </p:sp>
      <p:pic>
        <p:nvPicPr>
          <p:cNvPr id="3074" name="Picture 2" descr="https://www.land-des-hermann.de/wp-content/uploads/Grüne-Woche-Berlin-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996" y="2589450"/>
            <a:ext cx="2700000" cy="18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6" name="Picture 4" descr="https://www.land-des-hermann.de/wp-content/uploads/Grüne-Woche-Berlin-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731" y="905272"/>
            <a:ext cx="1722785" cy="25841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71845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6094818"/>
              </p:ext>
            </p:extLst>
          </p:nvPr>
        </p:nvGraphicFramePr>
        <p:xfrm>
          <a:off x="179512" y="1131590"/>
          <a:ext cx="8713663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79512" y="771550"/>
            <a:ext cx="8642350" cy="288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 b="1" dirty="0">
                <a:latin typeface="Arial Narrow" pitchFamily="34" charset="0"/>
                <a:ea typeface="ヒラギノ角ゴ Pro W3"/>
              </a:rPr>
              <a:t>Nutzung des gastronomischen Angebots? (in %)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07504" y="324480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Arial Narrow" panose="020B0606020202030204" pitchFamily="34" charset="0"/>
              </a:rPr>
              <a:t>Evaluation 2018</a:t>
            </a:r>
            <a:endParaRPr lang="de-DE" sz="1400" dirty="0">
              <a:latin typeface="Arial Narrow" panose="020B0606020202030204" pitchFamily="34" charset="0"/>
            </a:endParaRPr>
          </a:p>
          <a:p>
            <a:endParaRPr lang="de-DE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23658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1829002"/>
              </p:ext>
            </p:extLst>
          </p:nvPr>
        </p:nvGraphicFramePr>
        <p:xfrm>
          <a:off x="179512" y="1131590"/>
          <a:ext cx="8717950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79512" y="771550"/>
            <a:ext cx="8642350" cy="288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 b="1" dirty="0">
                <a:latin typeface="Arial Narrow" pitchFamily="34" charset="0"/>
                <a:ea typeface="ヒラギノ角ゴ Pro W3"/>
              </a:rPr>
              <a:t>Würden Sie die Ausflugsziele weiterempfehlen? (in %)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07504" y="324480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Arial Narrow" panose="020B0606020202030204" pitchFamily="34" charset="0"/>
              </a:rPr>
              <a:t>Evaluation 2018</a:t>
            </a:r>
            <a:endParaRPr lang="de-DE" sz="1400" dirty="0">
              <a:latin typeface="Arial Narrow" panose="020B0606020202030204" pitchFamily="34" charset="0"/>
            </a:endParaRPr>
          </a:p>
          <a:p>
            <a:endParaRPr lang="de-DE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61363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 4">
            <a:extLst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3095373"/>
              </p:ext>
            </p:extLst>
          </p:nvPr>
        </p:nvGraphicFramePr>
        <p:xfrm>
          <a:off x="179512" y="1131590"/>
          <a:ext cx="8713663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79512" y="771550"/>
            <a:ext cx="8642350" cy="288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 b="1" dirty="0">
                <a:latin typeface="Arial Narrow" pitchFamily="34" charset="0"/>
                <a:ea typeface="ヒラギノ角ゴ Pro W3"/>
              </a:rPr>
              <a:t>Weiterempfehlungen nach Befragungsorten? (in %)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07504" y="324480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Arial Narrow" panose="020B0606020202030204" pitchFamily="34" charset="0"/>
              </a:rPr>
              <a:t>Evaluation 2018</a:t>
            </a:r>
            <a:endParaRPr lang="de-DE" sz="1400" dirty="0">
              <a:latin typeface="Arial Narrow" panose="020B0606020202030204" pitchFamily="34" charset="0"/>
            </a:endParaRPr>
          </a:p>
          <a:p>
            <a:endParaRPr lang="de-DE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98050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 4">
            <a:extLst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5914483"/>
              </p:ext>
            </p:extLst>
          </p:nvPr>
        </p:nvGraphicFramePr>
        <p:xfrm>
          <a:off x="179512" y="1131590"/>
          <a:ext cx="8713663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79512" y="771550"/>
            <a:ext cx="8642350" cy="288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 b="1" dirty="0">
                <a:latin typeface="Arial Narrow" pitchFamily="34" charset="0"/>
                <a:ea typeface="ヒラギノ角ゴ Pro W3"/>
              </a:rPr>
              <a:t>Würden Sie die Ausflugsziele weiterempfehlen? (Zeitreihe in %)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07504" y="324480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Arial Narrow" panose="020B0606020202030204" pitchFamily="34" charset="0"/>
              </a:rPr>
              <a:t>Evaluation 2018</a:t>
            </a:r>
            <a:endParaRPr lang="de-DE" sz="1400" dirty="0">
              <a:latin typeface="Arial Narrow" panose="020B0606020202030204" pitchFamily="34" charset="0"/>
            </a:endParaRPr>
          </a:p>
          <a:p>
            <a:endParaRPr lang="de-DE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9809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6252650"/>
              </p:ext>
            </p:extLst>
          </p:nvPr>
        </p:nvGraphicFramePr>
        <p:xfrm>
          <a:off x="179512" y="1131590"/>
          <a:ext cx="8713663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79512" y="771550"/>
            <a:ext cx="8642350" cy="288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 b="1" dirty="0">
                <a:latin typeface="Arial Narrow" pitchFamily="34" charset="0"/>
                <a:ea typeface="ヒラギノ角ゴ Pro W3"/>
              </a:rPr>
              <a:t>Wollen Sie die Ausflugsziele wieder besuchen? (in %)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07504" y="324480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Arial Narrow" panose="020B0606020202030204" pitchFamily="34" charset="0"/>
              </a:rPr>
              <a:t>Evaluation 2018</a:t>
            </a:r>
            <a:endParaRPr lang="de-DE" sz="1400" dirty="0">
              <a:latin typeface="Arial Narrow" panose="020B0606020202030204" pitchFamily="34" charset="0"/>
            </a:endParaRPr>
          </a:p>
          <a:p>
            <a:endParaRPr lang="de-DE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35233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 3">
            <a:extLst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2805931"/>
              </p:ext>
            </p:extLst>
          </p:nvPr>
        </p:nvGraphicFramePr>
        <p:xfrm>
          <a:off x="179513" y="1131590"/>
          <a:ext cx="8713664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79512" y="771550"/>
            <a:ext cx="8642350" cy="288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 b="1" dirty="0">
                <a:latin typeface="Arial Narrow" pitchFamily="34" charset="0"/>
                <a:ea typeface="ヒラギノ角ゴ Pro W3"/>
              </a:rPr>
              <a:t>Wiederbesuchsabsicht nach Befragungsorten? (ja in %)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07504" y="324480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Arial Narrow" panose="020B0606020202030204" pitchFamily="34" charset="0"/>
              </a:rPr>
              <a:t>Evaluation 2018</a:t>
            </a:r>
            <a:endParaRPr lang="de-DE" sz="1400" dirty="0">
              <a:latin typeface="Arial Narrow" panose="020B0606020202030204" pitchFamily="34" charset="0"/>
            </a:endParaRPr>
          </a:p>
          <a:p>
            <a:endParaRPr lang="de-DE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26091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3007512"/>
              </p:ext>
            </p:extLst>
          </p:nvPr>
        </p:nvGraphicFramePr>
        <p:xfrm>
          <a:off x="179512" y="1131590"/>
          <a:ext cx="8711753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79512" y="771550"/>
            <a:ext cx="8642350" cy="288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 b="1" dirty="0">
                <a:latin typeface="Arial Narrow" pitchFamily="34" charset="0"/>
                <a:ea typeface="ヒラギノ角ゴ Pro W3"/>
              </a:rPr>
              <a:t>Wiederbesuchsabsicht nach Bundesländern (in %)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07504" y="324480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Arial Narrow" panose="020B0606020202030204" pitchFamily="34" charset="0"/>
              </a:rPr>
              <a:t>Evaluation 2018</a:t>
            </a:r>
            <a:endParaRPr lang="de-DE" sz="1400" dirty="0">
              <a:latin typeface="Arial Narrow" panose="020B0606020202030204" pitchFamily="34" charset="0"/>
            </a:endParaRPr>
          </a:p>
          <a:p>
            <a:endParaRPr lang="de-DE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01566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4778627"/>
              </p:ext>
            </p:extLst>
          </p:nvPr>
        </p:nvGraphicFramePr>
        <p:xfrm>
          <a:off x="179512" y="1131590"/>
          <a:ext cx="8713663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79512" y="771550"/>
            <a:ext cx="8642350" cy="288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 b="1" dirty="0">
                <a:latin typeface="Arial Narrow" pitchFamily="34" charset="0"/>
                <a:ea typeface="ヒラギノ角ゴ Pro W3"/>
              </a:rPr>
              <a:t>Kennen Sie die Dachmarke „Land des Hermann“? (in %)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07504" y="324480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Arial Narrow" panose="020B0606020202030204" pitchFamily="34" charset="0"/>
              </a:rPr>
              <a:t>Evaluation 2018</a:t>
            </a:r>
            <a:endParaRPr lang="de-DE" sz="1400" dirty="0">
              <a:latin typeface="Arial Narrow" panose="020B0606020202030204" pitchFamily="34" charset="0"/>
            </a:endParaRPr>
          </a:p>
          <a:p>
            <a:endParaRPr lang="de-DE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45240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 4">
            <a:extLst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2579248"/>
              </p:ext>
            </p:extLst>
          </p:nvPr>
        </p:nvGraphicFramePr>
        <p:xfrm>
          <a:off x="179512" y="1131590"/>
          <a:ext cx="8713663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79512" y="771550"/>
            <a:ext cx="8642350" cy="288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 b="1" dirty="0">
                <a:latin typeface="Arial Narrow" pitchFamily="34" charset="0"/>
                <a:ea typeface="ヒラギノ角ゴ Pro W3"/>
              </a:rPr>
              <a:t>Kennen Sie die Dachmarke „Land des Hermann“? (Zeitreihe in %)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07504" y="324480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Arial Narrow" panose="020B0606020202030204" pitchFamily="34" charset="0"/>
              </a:rPr>
              <a:t>Evaluation 2018</a:t>
            </a:r>
            <a:endParaRPr lang="de-DE" sz="1400" dirty="0">
              <a:latin typeface="Arial Narrow" panose="020B0606020202030204" pitchFamily="34" charset="0"/>
            </a:endParaRPr>
          </a:p>
          <a:p>
            <a:endParaRPr lang="de-DE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29328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1275606"/>
            <a:ext cx="8642350" cy="3096344"/>
          </a:xfrm>
        </p:spPr>
        <p:txBody>
          <a:bodyPr anchor="t"/>
          <a:lstStyle/>
          <a:p>
            <a:r>
              <a:rPr lang="de-DE" altLang="de-DE" sz="4400" b="1" dirty="0" smtClean="0">
                <a:latin typeface="Arial Narrow" panose="020B0606020202030204" pitchFamily="34" charset="0"/>
                <a:ea typeface="+mn-ea"/>
                <a:cs typeface="+mn-cs"/>
              </a:rPr>
              <a:t>Endauswertung</a:t>
            </a:r>
            <a:r>
              <a:rPr lang="de-DE" altLang="de-DE" sz="4400" b="1" dirty="0">
                <a:latin typeface="Arial Narrow" panose="020B0606020202030204" pitchFamily="34" charset="0"/>
                <a:ea typeface="+mn-ea"/>
                <a:cs typeface="+mn-cs"/>
              </a:rPr>
              <a:t/>
            </a:r>
            <a:br>
              <a:rPr lang="de-DE" altLang="de-DE" sz="4400" b="1" dirty="0">
                <a:latin typeface="Arial Narrow" panose="020B0606020202030204" pitchFamily="34" charset="0"/>
                <a:ea typeface="+mn-ea"/>
                <a:cs typeface="+mn-cs"/>
              </a:rPr>
            </a:br>
            <a:r>
              <a:rPr lang="de-DE" altLang="de-DE" sz="4400" b="1" dirty="0">
                <a:latin typeface="Arial Narrow" panose="020B0606020202030204" pitchFamily="34" charset="0"/>
                <a:ea typeface="+mn-ea"/>
                <a:cs typeface="+mn-cs"/>
              </a:rPr>
              <a:t>Veranstaltungen</a:t>
            </a:r>
            <a:br>
              <a:rPr lang="de-DE" altLang="de-DE" sz="4400" b="1" dirty="0">
                <a:latin typeface="Arial Narrow" panose="020B0606020202030204" pitchFamily="34" charset="0"/>
                <a:ea typeface="+mn-ea"/>
                <a:cs typeface="+mn-cs"/>
              </a:rPr>
            </a:br>
            <a:r>
              <a:rPr lang="de-DE" altLang="de-DE" sz="4400" b="1" dirty="0">
                <a:latin typeface="Arial Narrow" panose="020B0606020202030204" pitchFamily="34" charset="0"/>
                <a:ea typeface="+mn-ea"/>
                <a:cs typeface="+mn-cs"/>
              </a:rPr>
              <a:t>2018</a:t>
            </a:r>
            <a:br>
              <a:rPr lang="de-DE" altLang="de-DE" sz="4400" b="1" dirty="0">
                <a:latin typeface="Arial Narrow" panose="020B0606020202030204" pitchFamily="34" charset="0"/>
                <a:ea typeface="+mn-ea"/>
                <a:cs typeface="+mn-cs"/>
              </a:rPr>
            </a:br>
            <a:endParaRPr lang="de-DE" altLang="de-DE" sz="4400" b="1" dirty="0"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07504" y="324480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Arial Narrow" panose="020B0606020202030204" pitchFamily="34" charset="0"/>
              </a:rPr>
              <a:t>Evaluation 2018</a:t>
            </a:r>
            <a:endParaRPr lang="de-DE" sz="1400" dirty="0">
              <a:latin typeface="Arial Narrow" panose="020B0606020202030204" pitchFamily="34" charset="0"/>
            </a:endParaRPr>
          </a:p>
          <a:p>
            <a:endParaRPr lang="de-DE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546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107504" y="324480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rial Narrow" panose="020B0606020202030204" pitchFamily="34" charset="0"/>
              </a:rPr>
              <a:t>Rückblick Messen im 1. Quartal 2019</a:t>
            </a:r>
          </a:p>
          <a:p>
            <a:endParaRPr lang="de-DE" dirty="0">
              <a:latin typeface="Arial Narrow" panose="020B0606020202030204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79512" y="915566"/>
            <a:ext cx="8424936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err="1">
                <a:latin typeface="Arial Narrow" panose="020B0606020202030204" pitchFamily="34" charset="0"/>
              </a:rPr>
              <a:t>a</a:t>
            </a:r>
            <a:r>
              <a:rPr lang="de-DE" b="1" dirty="0" err="1" smtClean="0">
                <a:latin typeface="Arial Narrow" panose="020B0606020202030204" pitchFamily="34" charset="0"/>
              </a:rPr>
              <a:t>bf</a:t>
            </a:r>
            <a:r>
              <a:rPr lang="de-DE" b="1" dirty="0" smtClean="0">
                <a:latin typeface="Arial Narrow" panose="020B0606020202030204" pitchFamily="34" charset="0"/>
              </a:rPr>
              <a:t>; Hannover (30. Januar – 3. Februar)</a:t>
            </a:r>
            <a:endParaRPr lang="de-DE" sz="1200" b="1" dirty="0" smtClean="0">
              <a:latin typeface="Arial Narrow" panose="020B0606020202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Arial Narrow" panose="020B0606020202030204" pitchFamily="34" charset="0"/>
              </a:rPr>
              <a:t>In Kooperation mit: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Arial Narrow" panose="020B0606020202030204" pitchFamily="34" charset="0"/>
              </a:rPr>
              <a:t>blühend brennend &amp; bunt (Lügde + Schieder-Schwalenberg)</a:t>
            </a:r>
            <a:br>
              <a:rPr lang="de-DE" sz="1600" dirty="0" smtClean="0">
                <a:latin typeface="Arial Narrow" panose="020B0606020202030204" pitchFamily="34" charset="0"/>
              </a:rPr>
            </a:br>
            <a:endParaRPr lang="de-DE" sz="1400" dirty="0" smtClean="0">
              <a:latin typeface="Arial Narrow" panose="020B0606020202030204" pitchFamily="34" charset="0"/>
            </a:endParaRPr>
          </a:p>
        </p:txBody>
      </p:sp>
      <p:pic>
        <p:nvPicPr>
          <p:cNvPr id="8" name="Picture 2" descr="https://www.land-des-hermann.de/wp-content/uploads/abf-hannover-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571750"/>
            <a:ext cx="2700000" cy="18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0" name="Picture 4" descr="https://www.land-des-hermann.de/wp-content/uploads/abf_hannover-1.jp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996727"/>
            <a:ext cx="1872008" cy="27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67005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4" name="Picture 2" descr="\\LIPPEFS2\BilderArchiv\LTMAG\Backup Bilder VA\Veranstaltungen\2018\Deutscher Wandertag\GolückeIsaak\04 Samstag\1930 0030 Schlager\19804_FWG_201808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3"/>
          <a:stretch>
            <a:fillRect/>
          </a:stretch>
        </p:blipFill>
        <p:spPr bwMode="auto">
          <a:xfrm>
            <a:off x="6104756" y="985168"/>
            <a:ext cx="2832820" cy="18026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5" name="Picture 3" descr="\\LIPPEFS2\BilderArchiv\LTMAG\Backup Bilder VA\Veranstaltungen\2018\Deutscher Wandertag\GolückeIsaak\05 Sonntag\1900 2130 Palaisgarten\(C) Arthur Isaak_74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711" y="2787774"/>
            <a:ext cx="2853408" cy="18026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8"/>
          <p:cNvSpPr txBox="1">
            <a:spLocks noChangeArrowheads="1"/>
          </p:cNvSpPr>
          <p:nvPr/>
        </p:nvSpPr>
        <p:spPr bwMode="auto">
          <a:xfrm>
            <a:off x="179513" y="771550"/>
            <a:ext cx="4608512" cy="3716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 b="1" dirty="0">
                <a:solidFill>
                  <a:schemeClr val="tx1"/>
                </a:solidFill>
                <a:latin typeface="Arial Narrow" pitchFamily="34" charset="0"/>
                <a:ea typeface="ヒラギノ角ゴ Pro W3"/>
              </a:rPr>
              <a:t>9  Veranstaltungen (N = 2.500)</a:t>
            </a:r>
            <a:endParaRPr lang="de-DE" altLang="de-DE" sz="1800" dirty="0">
              <a:solidFill>
                <a:schemeClr val="tx1"/>
              </a:solidFill>
              <a:latin typeface="Arial Narrow" pitchFamily="34" charset="0"/>
              <a:ea typeface="ヒラギノ角ゴ Pro W3"/>
            </a:endParaRPr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de-DE" altLang="de-DE" sz="1400" dirty="0" err="1">
                <a:solidFill>
                  <a:schemeClr val="tx1"/>
                </a:solidFill>
                <a:latin typeface="Arial Narrow" pitchFamily="34" charset="0"/>
                <a:ea typeface="ヒラギノ角ゴ Pro W3"/>
              </a:rPr>
              <a:t>FreilichtGenuss</a:t>
            </a:r>
            <a:r>
              <a:rPr lang="de-DE" altLang="de-DE" sz="1400" dirty="0">
                <a:solidFill>
                  <a:schemeClr val="tx1"/>
                </a:solidFill>
                <a:latin typeface="Arial Narrow" pitchFamily="34" charset="0"/>
                <a:ea typeface="ヒラギノ角ゴ Pro W3"/>
              </a:rPr>
              <a:t> Detmold</a:t>
            </a:r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de-DE" altLang="de-DE" sz="1400" dirty="0">
                <a:solidFill>
                  <a:schemeClr val="tx1"/>
                </a:solidFill>
                <a:latin typeface="Arial Narrow" pitchFamily="34" charset="0"/>
                <a:ea typeface="ヒラギノ角ゴ Pro W3"/>
              </a:rPr>
              <a:t>Kartoffelfest Lage im LWL-Industriemuseum Ziegelei Lage</a:t>
            </a:r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de-DE" altLang="de-DE" sz="1400" dirty="0">
                <a:solidFill>
                  <a:schemeClr val="tx1"/>
                </a:solidFill>
                <a:latin typeface="Arial Narrow" pitchFamily="34" charset="0"/>
                <a:ea typeface="ヒラギノ角ゴ Pro W3"/>
              </a:rPr>
              <a:t>Käsemarkt </a:t>
            </a:r>
            <a:r>
              <a:rPr lang="de-DE" altLang="de-DE" sz="1400" dirty="0" err="1">
                <a:solidFill>
                  <a:schemeClr val="tx1"/>
                </a:solidFill>
                <a:latin typeface="Arial Narrow" pitchFamily="34" charset="0"/>
                <a:ea typeface="ヒラギノ角ゴ Pro W3"/>
              </a:rPr>
              <a:t>Nieheim</a:t>
            </a:r>
            <a:endParaRPr lang="de-DE" altLang="de-DE" sz="1400" dirty="0">
              <a:solidFill>
                <a:schemeClr val="tx1"/>
              </a:solidFill>
              <a:latin typeface="Arial Narrow" pitchFamily="34" charset="0"/>
              <a:ea typeface="ヒラギノ角ゴ Pro W3"/>
            </a:endParaRPr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de-DE" altLang="de-DE" sz="1400" dirty="0">
                <a:solidFill>
                  <a:schemeClr val="tx1"/>
                </a:solidFill>
                <a:latin typeface="Arial Narrow" pitchFamily="34" charset="0"/>
                <a:ea typeface="ヒラギノ角ゴ Pro W3"/>
              </a:rPr>
              <a:t>Museumsadvent Detmold</a:t>
            </a:r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de-DE" altLang="de-DE" sz="1400" dirty="0">
                <a:solidFill>
                  <a:schemeClr val="tx1"/>
                </a:solidFill>
                <a:latin typeface="Arial Narrow" pitchFamily="34" charset="0"/>
                <a:ea typeface="ヒラギノ角ゴ Pro W3"/>
              </a:rPr>
              <a:t>Osterräderlauf </a:t>
            </a:r>
            <a:r>
              <a:rPr lang="de-DE" altLang="de-DE" sz="1400" dirty="0" err="1">
                <a:solidFill>
                  <a:schemeClr val="tx1"/>
                </a:solidFill>
                <a:latin typeface="Arial Narrow" pitchFamily="34" charset="0"/>
                <a:ea typeface="ヒラギノ角ゴ Pro W3"/>
              </a:rPr>
              <a:t>Lügde</a:t>
            </a:r>
            <a:endParaRPr lang="de-DE" altLang="de-DE" sz="1400" dirty="0">
              <a:solidFill>
                <a:schemeClr val="tx1"/>
              </a:solidFill>
              <a:latin typeface="Arial Narrow" pitchFamily="34" charset="0"/>
              <a:ea typeface="ヒラギノ角ゴ Pro W3"/>
            </a:endParaRPr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de-DE" altLang="de-DE" sz="1400" dirty="0">
                <a:solidFill>
                  <a:schemeClr val="tx1"/>
                </a:solidFill>
                <a:latin typeface="Arial Narrow" pitchFamily="34" charset="0"/>
                <a:ea typeface="ヒラギノ角ゴ Pro W3"/>
              </a:rPr>
              <a:t>Patrick Kelly</a:t>
            </a:r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de-DE" altLang="de-DE" sz="1400" dirty="0">
                <a:solidFill>
                  <a:schemeClr val="tx1"/>
                </a:solidFill>
                <a:latin typeface="Arial Narrow" pitchFamily="34" charset="0"/>
                <a:ea typeface="ヒラギノ角ゴ Pro W3"/>
              </a:rPr>
              <a:t>Schlagergiganten mit Marianne Rosenberg</a:t>
            </a:r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de-DE" altLang="de-DE" sz="1400" dirty="0">
                <a:solidFill>
                  <a:schemeClr val="tx1"/>
                </a:solidFill>
                <a:latin typeface="Arial Narrow" pitchFamily="34" charset="0"/>
                <a:ea typeface="ヒラギノ角ゴ Pro W3"/>
              </a:rPr>
              <a:t>Tourismusbörse</a:t>
            </a:r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de-DE" altLang="de-DE" sz="1400" dirty="0">
                <a:solidFill>
                  <a:schemeClr val="tx1"/>
                </a:solidFill>
                <a:latin typeface="Arial Narrow" pitchFamily="34" charset="0"/>
                <a:ea typeface="ヒラギノ角ゴ Pro W3"/>
              </a:rPr>
              <a:t>Weihnachtsmarkt  Detmold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de-DE" altLang="de-DE" sz="1300" dirty="0">
              <a:solidFill>
                <a:schemeClr val="tx1"/>
              </a:solidFill>
              <a:latin typeface="Arial Narrow" pitchFamily="34" charset="0"/>
              <a:ea typeface="ヒラギノ角ゴ Pro W3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07504" y="324480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Arial Narrow" panose="020B0606020202030204" pitchFamily="34" charset="0"/>
              </a:rPr>
              <a:t>Evaluation 2018</a:t>
            </a:r>
            <a:endParaRPr lang="de-DE" sz="1400" dirty="0">
              <a:latin typeface="Arial Narrow" panose="020B0606020202030204" pitchFamily="34" charset="0"/>
            </a:endParaRPr>
          </a:p>
          <a:p>
            <a:endParaRPr lang="de-DE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26304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331277"/>
              </p:ext>
            </p:extLst>
          </p:nvPr>
        </p:nvGraphicFramePr>
        <p:xfrm>
          <a:off x="179512" y="1131590"/>
          <a:ext cx="8713663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107504" y="324480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Arial Narrow" panose="020B0606020202030204" pitchFamily="34" charset="0"/>
              </a:rPr>
              <a:t>Evaluation 2018</a:t>
            </a:r>
            <a:endParaRPr lang="de-DE" sz="1400" dirty="0">
              <a:latin typeface="Arial Narrow" panose="020B0606020202030204" pitchFamily="34" charset="0"/>
            </a:endParaRPr>
          </a:p>
          <a:p>
            <a:endParaRPr lang="de-DE" dirty="0">
              <a:latin typeface="Arial Narrow" panose="020B0606020202030204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79512" y="771550"/>
            <a:ext cx="8642350" cy="288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 b="1" dirty="0">
                <a:latin typeface="Arial Narrow" pitchFamily="34" charset="0"/>
                <a:ea typeface="ヒラギノ角ゴ Pro W3"/>
              </a:rPr>
              <a:t>Besucher nach Wohnort (in %)</a:t>
            </a:r>
          </a:p>
        </p:txBody>
      </p:sp>
    </p:spTree>
    <p:extLst>
      <p:ext uri="{BB962C8B-B14F-4D97-AF65-F5344CB8AC3E}">
        <p14:creationId xmlns:p14="http://schemas.microsoft.com/office/powerpoint/2010/main" val="348999845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5841854"/>
              </p:ext>
            </p:extLst>
          </p:nvPr>
        </p:nvGraphicFramePr>
        <p:xfrm>
          <a:off x="179512" y="1131590"/>
          <a:ext cx="8713663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107504" y="324480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Arial Narrow" panose="020B0606020202030204" pitchFamily="34" charset="0"/>
              </a:rPr>
              <a:t>Evaluation 2018</a:t>
            </a:r>
            <a:endParaRPr lang="de-DE" sz="1400" dirty="0">
              <a:latin typeface="Arial Narrow" panose="020B0606020202030204" pitchFamily="34" charset="0"/>
            </a:endParaRPr>
          </a:p>
          <a:p>
            <a:endParaRPr lang="de-DE" dirty="0">
              <a:latin typeface="Arial Narrow" panose="020B0606020202030204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79512" y="771550"/>
            <a:ext cx="8642350" cy="288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 b="1" dirty="0">
                <a:latin typeface="Arial Narrow" pitchFamily="34" charset="0"/>
                <a:ea typeface="ヒラギノ角ゴ Pro W3"/>
              </a:rPr>
              <a:t>Besucher nach Herkunft (in %)</a:t>
            </a:r>
          </a:p>
        </p:txBody>
      </p:sp>
    </p:spTree>
    <p:extLst>
      <p:ext uri="{BB962C8B-B14F-4D97-AF65-F5344CB8AC3E}">
        <p14:creationId xmlns:p14="http://schemas.microsoft.com/office/powerpoint/2010/main" val="212898839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3371676"/>
              </p:ext>
            </p:extLst>
          </p:nvPr>
        </p:nvGraphicFramePr>
        <p:xfrm>
          <a:off x="179513" y="1131590"/>
          <a:ext cx="8712076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107504" y="324480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Arial Narrow" panose="020B0606020202030204" pitchFamily="34" charset="0"/>
              </a:rPr>
              <a:t>Evaluation 2018</a:t>
            </a:r>
            <a:endParaRPr lang="de-DE" sz="1400" dirty="0">
              <a:latin typeface="Arial Narrow" panose="020B0606020202030204" pitchFamily="34" charset="0"/>
            </a:endParaRPr>
          </a:p>
          <a:p>
            <a:endParaRPr lang="de-DE" dirty="0">
              <a:latin typeface="Arial Narrow" panose="020B0606020202030204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79512" y="771550"/>
            <a:ext cx="8642350" cy="288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 b="1" dirty="0">
                <a:latin typeface="Arial Narrow" pitchFamily="34" charset="0"/>
                <a:ea typeface="ヒラギノ角ゴ Pro W3"/>
              </a:rPr>
              <a:t>Besucher nach Alter (in %)</a:t>
            </a:r>
          </a:p>
        </p:txBody>
      </p:sp>
    </p:spTree>
    <p:extLst>
      <p:ext uri="{BB962C8B-B14F-4D97-AF65-F5344CB8AC3E}">
        <p14:creationId xmlns:p14="http://schemas.microsoft.com/office/powerpoint/2010/main" val="129415986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602082"/>
              </p:ext>
            </p:extLst>
          </p:nvPr>
        </p:nvGraphicFramePr>
        <p:xfrm>
          <a:off x="179513" y="1131590"/>
          <a:ext cx="8712076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107504" y="324480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Arial Narrow" panose="020B0606020202030204" pitchFamily="34" charset="0"/>
              </a:rPr>
              <a:t>Evaluation 2018</a:t>
            </a:r>
            <a:endParaRPr lang="de-DE" sz="1400" dirty="0">
              <a:latin typeface="Arial Narrow" panose="020B0606020202030204" pitchFamily="34" charset="0"/>
            </a:endParaRPr>
          </a:p>
          <a:p>
            <a:endParaRPr lang="de-DE" dirty="0">
              <a:latin typeface="Arial Narrow" panose="020B0606020202030204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79512" y="771550"/>
            <a:ext cx="8642350" cy="288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 b="1" dirty="0">
                <a:latin typeface="Arial Narrow" pitchFamily="34" charset="0"/>
                <a:ea typeface="ヒラギノ角ゴ Pro W3"/>
              </a:rPr>
              <a:t>Besucher nach Aufenthaltstyp (in %)</a:t>
            </a:r>
          </a:p>
        </p:txBody>
      </p:sp>
    </p:spTree>
    <p:extLst>
      <p:ext uri="{BB962C8B-B14F-4D97-AF65-F5344CB8AC3E}">
        <p14:creationId xmlns:p14="http://schemas.microsoft.com/office/powerpoint/2010/main" val="244307504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8916413"/>
              </p:ext>
            </p:extLst>
          </p:nvPr>
        </p:nvGraphicFramePr>
        <p:xfrm>
          <a:off x="179512" y="1131590"/>
          <a:ext cx="8712075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107504" y="324480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Arial Narrow" panose="020B0606020202030204" pitchFamily="34" charset="0"/>
              </a:rPr>
              <a:t>Evaluation 2018</a:t>
            </a:r>
            <a:endParaRPr lang="de-DE" sz="1400" dirty="0">
              <a:latin typeface="Arial Narrow" panose="020B0606020202030204" pitchFamily="34" charset="0"/>
            </a:endParaRPr>
          </a:p>
          <a:p>
            <a:endParaRPr lang="de-DE" dirty="0">
              <a:latin typeface="Arial Narrow" panose="020B0606020202030204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79512" y="771550"/>
            <a:ext cx="8642350" cy="288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 b="1" dirty="0">
                <a:latin typeface="Arial Narrow" pitchFamily="34" charset="0"/>
                <a:ea typeface="ヒラギノ角ゴ Pro W3"/>
              </a:rPr>
              <a:t>Besucher nach </a:t>
            </a:r>
            <a:r>
              <a:rPr lang="de-DE" altLang="de-DE" sz="1800" b="1" dirty="0" err="1">
                <a:latin typeface="Arial Narrow" pitchFamily="34" charset="0"/>
                <a:ea typeface="ヒラギノ角ゴ Pro W3"/>
              </a:rPr>
              <a:t>Gasttyp</a:t>
            </a:r>
            <a:r>
              <a:rPr lang="de-DE" altLang="de-DE" sz="1800" b="1" dirty="0">
                <a:latin typeface="Arial Narrow" pitchFamily="34" charset="0"/>
                <a:ea typeface="ヒラギノ角ゴ Pro W3"/>
              </a:rPr>
              <a:t> (in %)</a:t>
            </a:r>
          </a:p>
        </p:txBody>
      </p:sp>
    </p:spTree>
    <p:extLst>
      <p:ext uri="{BB962C8B-B14F-4D97-AF65-F5344CB8AC3E}">
        <p14:creationId xmlns:p14="http://schemas.microsoft.com/office/powerpoint/2010/main" val="326352502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2186778"/>
              </p:ext>
            </p:extLst>
          </p:nvPr>
        </p:nvGraphicFramePr>
        <p:xfrm>
          <a:off x="179513" y="1131590"/>
          <a:ext cx="8712076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107504" y="324480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Arial Narrow" panose="020B0606020202030204" pitchFamily="34" charset="0"/>
              </a:rPr>
              <a:t>Evaluation 2018</a:t>
            </a:r>
            <a:endParaRPr lang="de-DE" sz="1400" dirty="0">
              <a:latin typeface="Arial Narrow" panose="020B0606020202030204" pitchFamily="34" charset="0"/>
            </a:endParaRPr>
          </a:p>
          <a:p>
            <a:endParaRPr lang="de-DE" dirty="0">
              <a:latin typeface="Arial Narrow" panose="020B0606020202030204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79512" y="771550"/>
            <a:ext cx="8642350" cy="288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 b="1" dirty="0">
                <a:latin typeface="Arial Narrow" pitchFamily="34" charset="0"/>
                <a:ea typeface="ヒラギノ角ゴ Pro W3"/>
              </a:rPr>
              <a:t>Informationsquellen (in %)</a:t>
            </a:r>
          </a:p>
        </p:txBody>
      </p:sp>
    </p:spTree>
    <p:extLst>
      <p:ext uri="{BB962C8B-B14F-4D97-AF65-F5344CB8AC3E}">
        <p14:creationId xmlns:p14="http://schemas.microsoft.com/office/powerpoint/2010/main" val="371874528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1325597"/>
              </p:ext>
            </p:extLst>
          </p:nvPr>
        </p:nvGraphicFramePr>
        <p:xfrm>
          <a:off x="179512" y="1131590"/>
          <a:ext cx="8713663" cy="3557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107504" y="324480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Arial Narrow" panose="020B0606020202030204" pitchFamily="34" charset="0"/>
              </a:rPr>
              <a:t>Evaluation 2018</a:t>
            </a:r>
            <a:endParaRPr lang="de-DE" sz="1400" dirty="0">
              <a:latin typeface="Arial Narrow" panose="020B0606020202030204" pitchFamily="34" charset="0"/>
            </a:endParaRPr>
          </a:p>
          <a:p>
            <a:endParaRPr lang="de-DE" dirty="0">
              <a:latin typeface="Arial Narrow" panose="020B0606020202030204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79512" y="771550"/>
            <a:ext cx="8642350" cy="288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 b="1" dirty="0">
                <a:latin typeface="Arial Narrow" pitchFamily="34" charset="0"/>
                <a:ea typeface="ヒラギノ角ゴ Pro W3"/>
              </a:rPr>
              <a:t>Bewertungen (nach Schulnoten von 1 - 6)</a:t>
            </a:r>
          </a:p>
        </p:txBody>
      </p:sp>
    </p:spTree>
    <p:extLst>
      <p:ext uri="{BB962C8B-B14F-4D97-AF65-F5344CB8AC3E}">
        <p14:creationId xmlns:p14="http://schemas.microsoft.com/office/powerpoint/2010/main" val="374450598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8126226"/>
              </p:ext>
            </p:extLst>
          </p:nvPr>
        </p:nvGraphicFramePr>
        <p:xfrm>
          <a:off x="179512" y="1131590"/>
          <a:ext cx="8712076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107504" y="324480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Arial Narrow" panose="020B0606020202030204" pitchFamily="34" charset="0"/>
              </a:rPr>
              <a:t>Evaluation 2018</a:t>
            </a:r>
            <a:endParaRPr lang="de-DE" sz="1400" dirty="0">
              <a:latin typeface="Arial Narrow" panose="020B0606020202030204" pitchFamily="34" charset="0"/>
            </a:endParaRPr>
          </a:p>
          <a:p>
            <a:endParaRPr lang="de-DE" dirty="0">
              <a:latin typeface="Arial Narrow" panose="020B0606020202030204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79512" y="771550"/>
            <a:ext cx="8642350" cy="288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 b="1" dirty="0">
                <a:latin typeface="Arial Narrow" pitchFamily="34" charset="0"/>
                <a:ea typeface="ヒラギノ角ゴ Pro W3"/>
              </a:rPr>
              <a:t>Bewertung der Attraktivität der lippischen Kommunen (in Schulnoten von 1 - 6)</a:t>
            </a:r>
          </a:p>
        </p:txBody>
      </p:sp>
    </p:spTree>
    <p:extLst>
      <p:ext uri="{BB962C8B-B14F-4D97-AF65-F5344CB8AC3E}">
        <p14:creationId xmlns:p14="http://schemas.microsoft.com/office/powerpoint/2010/main" val="127654288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971242"/>
              </p:ext>
            </p:extLst>
          </p:nvPr>
        </p:nvGraphicFramePr>
        <p:xfrm>
          <a:off x="179512" y="1131590"/>
          <a:ext cx="8712076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107504" y="324480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Arial Narrow" panose="020B0606020202030204" pitchFamily="34" charset="0"/>
              </a:rPr>
              <a:t>Evaluation 2018</a:t>
            </a:r>
            <a:endParaRPr lang="de-DE" sz="1400" dirty="0">
              <a:latin typeface="Arial Narrow" panose="020B0606020202030204" pitchFamily="34" charset="0"/>
            </a:endParaRPr>
          </a:p>
          <a:p>
            <a:endParaRPr lang="de-DE" dirty="0">
              <a:latin typeface="Arial Narrow" panose="020B0606020202030204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79512" y="771550"/>
            <a:ext cx="8642350" cy="288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 b="1" dirty="0">
                <a:latin typeface="Arial Narrow" pitchFamily="34" charset="0"/>
                <a:ea typeface="ヒラギノ角ゴ Pro W3"/>
              </a:rPr>
              <a:t>Bewertung der Attraktivität Land des Hermann (Zeitreihe in Schulnoten von 1 - 6)</a:t>
            </a:r>
          </a:p>
        </p:txBody>
      </p:sp>
    </p:spTree>
    <p:extLst>
      <p:ext uri="{BB962C8B-B14F-4D97-AF65-F5344CB8AC3E}">
        <p14:creationId xmlns:p14="http://schemas.microsoft.com/office/powerpoint/2010/main" val="198093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107504" y="324480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rial Narrow" panose="020B0606020202030204" pitchFamily="34" charset="0"/>
              </a:rPr>
              <a:t>Rückblick Messen im 1. Quartal 2019</a:t>
            </a:r>
          </a:p>
          <a:p>
            <a:endParaRPr lang="de-DE" dirty="0">
              <a:latin typeface="Arial Narrow" panose="020B0606020202030204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79512" y="915566"/>
            <a:ext cx="8424936" cy="318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>
                <a:latin typeface="Arial Narrow" panose="020B0606020202030204" pitchFamily="34" charset="0"/>
              </a:rPr>
              <a:t>Internationale Tourismus Börse; Berlin (6. – 10. März)</a:t>
            </a:r>
            <a:endParaRPr lang="de-DE" sz="1200" b="1" dirty="0" smtClean="0">
              <a:latin typeface="Arial Narrow" panose="020B0606020202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Arial Narrow" panose="020B0606020202030204" pitchFamily="34" charset="0"/>
              </a:rPr>
              <a:t>In Kooperation mit: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Arial Narrow" panose="020B0606020202030204" pitchFamily="34" charset="0"/>
              </a:rPr>
              <a:t>Bad Salzuflen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Arial Narrow" panose="020B0606020202030204" pitchFamily="34" charset="0"/>
              </a:rPr>
              <a:t>Bad </a:t>
            </a:r>
            <a:r>
              <a:rPr lang="de-DE" sz="1600" dirty="0" err="1" smtClean="0">
                <a:latin typeface="Arial Narrow" panose="020B0606020202030204" pitchFamily="34" charset="0"/>
              </a:rPr>
              <a:t>Oeyenhausen</a:t>
            </a:r>
            <a:endParaRPr lang="de-DE" sz="1600" dirty="0" smtClean="0">
              <a:latin typeface="Arial Narrow" panose="020B060602020203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Arial Narrow" panose="020B0606020202030204" pitchFamily="34" charset="0"/>
              </a:rPr>
              <a:t>Teutoburger Wald Tourismus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1600" dirty="0">
              <a:latin typeface="Arial Narrow" panose="020B0606020202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400" b="1" dirty="0" smtClean="0">
                <a:latin typeface="Arial Narrow" panose="020B0606020202030204" pitchFamily="34" charset="0"/>
              </a:rPr>
              <a:t>Promotion: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400" b="1" dirty="0" smtClean="0">
                <a:latin typeface="Arial Narrow" panose="020B0606020202030204" pitchFamily="34" charset="0"/>
              </a:rPr>
              <a:t>Verteilung von 1.000 Taschen mit Gewinnspiel </a:t>
            </a:r>
            <a:br>
              <a:rPr lang="de-DE" sz="1400" b="1" dirty="0" smtClean="0">
                <a:latin typeface="Arial Narrow" panose="020B0606020202030204" pitchFamily="34" charset="0"/>
              </a:rPr>
            </a:br>
            <a:r>
              <a:rPr lang="de-DE" sz="1400" b="1" dirty="0" smtClean="0">
                <a:latin typeface="Arial Narrow" panose="020B0606020202030204" pitchFamily="34" charset="0"/>
              </a:rPr>
              <a:t>(Reisegutscheine)</a:t>
            </a:r>
          </a:p>
        </p:txBody>
      </p:sp>
      <p:pic>
        <p:nvPicPr>
          <p:cNvPr id="5122" name="Picture 2" descr="https://www.land-des-hermann.de/wp-content/uploads/ITB_Berlin_2019_Rechte_LTM-15-1.jpg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207" y="909255"/>
            <a:ext cx="2700000" cy="18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3" name="Picture 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996" y="2859382"/>
            <a:ext cx="2700000" cy="18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214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00000000-0008-0000-0000-00000308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9652663"/>
              </p:ext>
            </p:extLst>
          </p:nvPr>
        </p:nvGraphicFramePr>
        <p:xfrm>
          <a:off x="179512" y="1131590"/>
          <a:ext cx="8712967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107504" y="324480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Arial Narrow" panose="020B0606020202030204" pitchFamily="34" charset="0"/>
              </a:rPr>
              <a:t>Evaluation 2018</a:t>
            </a:r>
            <a:endParaRPr lang="de-DE" sz="1400" dirty="0">
              <a:latin typeface="Arial Narrow" panose="020B0606020202030204" pitchFamily="34" charset="0"/>
            </a:endParaRPr>
          </a:p>
          <a:p>
            <a:endParaRPr lang="de-DE" dirty="0">
              <a:latin typeface="Arial Narrow" panose="020B0606020202030204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79512" y="771550"/>
            <a:ext cx="8642350" cy="288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 b="1" dirty="0">
                <a:latin typeface="Arial Narrow" pitchFamily="34" charset="0"/>
                <a:ea typeface="ヒラギノ角ゴ Pro W3"/>
              </a:rPr>
              <a:t>Durchschnittliche Ausgaben bei Veranstaltungen (Zeitreihe in Euro)</a:t>
            </a:r>
          </a:p>
        </p:txBody>
      </p:sp>
    </p:spTree>
    <p:extLst>
      <p:ext uri="{BB962C8B-B14F-4D97-AF65-F5344CB8AC3E}">
        <p14:creationId xmlns:p14="http://schemas.microsoft.com/office/powerpoint/2010/main" val="383347642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2663441"/>
              </p:ext>
            </p:extLst>
          </p:nvPr>
        </p:nvGraphicFramePr>
        <p:xfrm>
          <a:off x="179512" y="1131590"/>
          <a:ext cx="8712969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107504" y="324480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Arial Narrow" panose="020B0606020202030204" pitchFamily="34" charset="0"/>
              </a:rPr>
              <a:t>Evaluation 2018</a:t>
            </a:r>
            <a:endParaRPr lang="de-DE" sz="1400" dirty="0">
              <a:latin typeface="Arial Narrow" panose="020B0606020202030204" pitchFamily="34" charset="0"/>
            </a:endParaRPr>
          </a:p>
          <a:p>
            <a:endParaRPr lang="de-DE" dirty="0">
              <a:latin typeface="Arial Narrow" panose="020B0606020202030204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79512" y="771550"/>
            <a:ext cx="8642350" cy="288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 b="1" dirty="0">
                <a:latin typeface="Arial Narrow" pitchFamily="34" charset="0"/>
                <a:ea typeface="ヒラギノ角ゴ Pro W3"/>
              </a:rPr>
              <a:t>Besuch Einzelhandel (in %)</a:t>
            </a:r>
          </a:p>
        </p:txBody>
      </p:sp>
    </p:spTree>
    <p:extLst>
      <p:ext uri="{BB962C8B-B14F-4D97-AF65-F5344CB8AC3E}">
        <p14:creationId xmlns:p14="http://schemas.microsoft.com/office/powerpoint/2010/main" val="82405745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1167427"/>
              </p:ext>
            </p:extLst>
          </p:nvPr>
        </p:nvGraphicFramePr>
        <p:xfrm>
          <a:off x="179513" y="1131590"/>
          <a:ext cx="8712076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107504" y="324480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Arial Narrow" panose="020B0606020202030204" pitchFamily="34" charset="0"/>
              </a:rPr>
              <a:t>Evaluation 2018</a:t>
            </a:r>
            <a:endParaRPr lang="de-DE" sz="1400" dirty="0">
              <a:latin typeface="Arial Narrow" panose="020B0606020202030204" pitchFamily="34" charset="0"/>
            </a:endParaRPr>
          </a:p>
          <a:p>
            <a:endParaRPr lang="de-DE" dirty="0">
              <a:latin typeface="Arial Narrow" panose="020B0606020202030204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79512" y="771550"/>
            <a:ext cx="8642350" cy="288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 b="1" dirty="0">
                <a:latin typeface="Arial Narrow" pitchFamily="34" charset="0"/>
                <a:ea typeface="ヒラギノ角ゴ Pro W3"/>
              </a:rPr>
              <a:t>Besuch Einzelhandel (Zeitreihe in %)</a:t>
            </a:r>
          </a:p>
        </p:txBody>
      </p:sp>
    </p:spTree>
    <p:extLst>
      <p:ext uri="{BB962C8B-B14F-4D97-AF65-F5344CB8AC3E}">
        <p14:creationId xmlns:p14="http://schemas.microsoft.com/office/powerpoint/2010/main" val="421202737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4400018"/>
              </p:ext>
            </p:extLst>
          </p:nvPr>
        </p:nvGraphicFramePr>
        <p:xfrm>
          <a:off x="179513" y="1131590"/>
          <a:ext cx="8712076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107504" y="324480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Arial Narrow" panose="020B0606020202030204" pitchFamily="34" charset="0"/>
              </a:rPr>
              <a:t>Evaluation 2018</a:t>
            </a:r>
            <a:endParaRPr lang="de-DE" sz="1400" dirty="0">
              <a:latin typeface="Arial Narrow" panose="020B0606020202030204" pitchFamily="34" charset="0"/>
            </a:endParaRPr>
          </a:p>
          <a:p>
            <a:endParaRPr lang="de-DE" dirty="0">
              <a:latin typeface="Arial Narrow" panose="020B0606020202030204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79512" y="771550"/>
            <a:ext cx="8642350" cy="288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 b="1" dirty="0">
                <a:latin typeface="Arial Narrow" pitchFamily="34" charset="0"/>
                <a:ea typeface="ヒラギノ角ゴ Pro W3"/>
              </a:rPr>
              <a:t>Nutzung des gastronomischen Angebots (in %)</a:t>
            </a:r>
          </a:p>
        </p:txBody>
      </p:sp>
    </p:spTree>
    <p:extLst>
      <p:ext uri="{BB962C8B-B14F-4D97-AF65-F5344CB8AC3E}">
        <p14:creationId xmlns:p14="http://schemas.microsoft.com/office/powerpoint/2010/main" val="390376483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9132689"/>
              </p:ext>
            </p:extLst>
          </p:nvPr>
        </p:nvGraphicFramePr>
        <p:xfrm>
          <a:off x="179512" y="1131590"/>
          <a:ext cx="8712076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107504" y="324480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Arial Narrow" panose="020B0606020202030204" pitchFamily="34" charset="0"/>
              </a:rPr>
              <a:t>Evaluation 2018</a:t>
            </a:r>
            <a:endParaRPr lang="de-DE" sz="1400" dirty="0">
              <a:latin typeface="Arial Narrow" panose="020B0606020202030204" pitchFamily="34" charset="0"/>
            </a:endParaRPr>
          </a:p>
          <a:p>
            <a:endParaRPr lang="de-DE" dirty="0">
              <a:latin typeface="Arial Narrow" panose="020B0606020202030204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79512" y="771550"/>
            <a:ext cx="8642350" cy="288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 b="1" dirty="0">
                <a:latin typeface="Arial Narrow" pitchFamily="34" charset="0"/>
                <a:ea typeface="ヒラギノ角ゴ Pro W3"/>
              </a:rPr>
              <a:t>Nutzung des gastronomischen Angebots (Zeitreihe in %)</a:t>
            </a:r>
          </a:p>
        </p:txBody>
      </p:sp>
    </p:spTree>
    <p:extLst>
      <p:ext uri="{BB962C8B-B14F-4D97-AF65-F5344CB8AC3E}">
        <p14:creationId xmlns:p14="http://schemas.microsoft.com/office/powerpoint/2010/main" val="319047636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5716867"/>
              </p:ext>
            </p:extLst>
          </p:nvPr>
        </p:nvGraphicFramePr>
        <p:xfrm>
          <a:off x="179513" y="1131590"/>
          <a:ext cx="8712076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107504" y="324480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Arial Narrow" panose="020B0606020202030204" pitchFamily="34" charset="0"/>
              </a:rPr>
              <a:t>Evaluation 2018</a:t>
            </a:r>
            <a:endParaRPr lang="de-DE" sz="1400" dirty="0">
              <a:latin typeface="Arial Narrow" panose="020B0606020202030204" pitchFamily="34" charset="0"/>
            </a:endParaRPr>
          </a:p>
          <a:p>
            <a:endParaRPr lang="de-DE" dirty="0">
              <a:latin typeface="Arial Narrow" panose="020B0606020202030204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79512" y="771550"/>
            <a:ext cx="8642350" cy="288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 b="1" dirty="0">
                <a:latin typeface="Arial Narrow" pitchFamily="34" charset="0"/>
                <a:ea typeface="ヒラギノ角ゴ Pro W3"/>
              </a:rPr>
              <a:t>Anzahl Besuche bei Veranstaltungen (in %)</a:t>
            </a:r>
          </a:p>
        </p:txBody>
      </p:sp>
    </p:spTree>
    <p:extLst>
      <p:ext uri="{BB962C8B-B14F-4D97-AF65-F5344CB8AC3E}">
        <p14:creationId xmlns:p14="http://schemas.microsoft.com/office/powerpoint/2010/main" val="403027465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0187564"/>
              </p:ext>
            </p:extLst>
          </p:nvPr>
        </p:nvGraphicFramePr>
        <p:xfrm>
          <a:off x="179512" y="1131590"/>
          <a:ext cx="8713663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107504" y="324480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Arial Narrow" panose="020B0606020202030204" pitchFamily="34" charset="0"/>
              </a:rPr>
              <a:t>Evaluation 2018</a:t>
            </a:r>
            <a:endParaRPr lang="de-DE" sz="1400" dirty="0">
              <a:latin typeface="Arial Narrow" panose="020B0606020202030204" pitchFamily="34" charset="0"/>
            </a:endParaRPr>
          </a:p>
          <a:p>
            <a:endParaRPr lang="de-DE" dirty="0">
              <a:latin typeface="Arial Narrow" panose="020B0606020202030204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79512" y="771550"/>
            <a:ext cx="8642350" cy="288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 b="1" dirty="0">
                <a:latin typeface="Arial Narrow" pitchFamily="34" charset="0"/>
                <a:ea typeface="ヒラギノ角ゴ Pro W3"/>
              </a:rPr>
              <a:t>Kennen Sie die Dachmarke „Land des Hermann“? (in %)</a:t>
            </a:r>
          </a:p>
        </p:txBody>
      </p:sp>
    </p:spTree>
    <p:extLst>
      <p:ext uri="{BB962C8B-B14F-4D97-AF65-F5344CB8AC3E}">
        <p14:creationId xmlns:p14="http://schemas.microsoft.com/office/powerpoint/2010/main" val="360435927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107504" y="324480"/>
            <a:ext cx="8856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rial Narrow" panose="020B0606020202030204" pitchFamily="34" charset="0"/>
              </a:rPr>
              <a:t>AK Niederlande</a:t>
            </a:r>
          </a:p>
        </p:txBody>
      </p:sp>
      <p:sp>
        <p:nvSpPr>
          <p:cNvPr id="11" name="Rechteck 10"/>
          <p:cNvSpPr/>
          <p:nvPr/>
        </p:nvSpPr>
        <p:spPr>
          <a:xfrm>
            <a:off x="179512" y="915566"/>
            <a:ext cx="8424936" cy="3857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b="1" dirty="0" smtClean="0">
                <a:latin typeface="Arial Narrow" pitchFamily="34" charset="0"/>
              </a:rPr>
              <a:t>Stand:</a:t>
            </a:r>
            <a:endParaRPr lang="de-DE" altLang="de-DE" dirty="0">
              <a:latin typeface="Arial Narrow" pitchFamily="34" charset="0"/>
            </a:endParaRPr>
          </a:p>
          <a:p>
            <a:pPr marL="368550" indent="-285750" fontAlgn="base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600" dirty="0" smtClean="0">
                <a:latin typeface="Arial Narrow" panose="020B0606020202030204" pitchFamily="34" charset="0"/>
                <a:cs typeface="Arial" pitchFamily="34" charset="0"/>
              </a:rPr>
              <a:t>Messeauftritt </a:t>
            </a:r>
            <a:r>
              <a:rPr lang="de-DE" sz="1600" dirty="0" err="1" smtClean="0">
                <a:latin typeface="Arial Narrow" panose="020B0606020202030204" pitchFamily="34" charset="0"/>
                <a:cs typeface="Arial" pitchFamily="34" charset="0"/>
              </a:rPr>
              <a:t>Vakantiebeurs</a:t>
            </a:r>
            <a:r>
              <a:rPr lang="de-DE" sz="1600" dirty="0" smtClean="0">
                <a:latin typeface="Arial Narrow" panose="020B0606020202030204" pitchFamily="34" charset="0"/>
                <a:cs typeface="Arial" pitchFamily="34" charset="0"/>
              </a:rPr>
              <a:t> (9. – 13. Januar)</a:t>
            </a:r>
          </a:p>
          <a:p>
            <a:pPr marL="368550" indent="-285750" fontAlgn="base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600" dirty="0" smtClean="0">
                <a:latin typeface="Arial Narrow" panose="020B0606020202030204" pitchFamily="34" charset="0"/>
                <a:cs typeface="Arial" pitchFamily="34" charset="0"/>
              </a:rPr>
              <a:t>Imagebroschüre auf niederländisch </a:t>
            </a:r>
          </a:p>
          <a:p>
            <a:pPr marL="368550" indent="-285750" fontAlgn="base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de-DE" altLang="de-DE" sz="1600" dirty="0" smtClean="0">
                <a:latin typeface="Arial Narrow" panose="020B0606020202030204" pitchFamily="34" charset="0"/>
                <a:cs typeface="Arial" pitchFamily="34" charset="0"/>
              </a:rPr>
              <a:t>Gespräch mit Frau van Gelder (PR-Agentur: </a:t>
            </a:r>
            <a:r>
              <a:rPr lang="de-DE" altLang="de-DE" sz="1600" dirty="0" err="1" smtClean="0">
                <a:latin typeface="Arial Narrow" panose="020B0606020202030204" pitchFamily="34" charset="0"/>
                <a:cs typeface="Arial" pitchFamily="34" charset="0"/>
              </a:rPr>
              <a:t>Hollandmind</a:t>
            </a:r>
            <a:r>
              <a:rPr lang="de-DE" altLang="de-DE" sz="1600" dirty="0" smtClean="0">
                <a:latin typeface="Arial Narrow" panose="020B0606020202030204" pitchFamily="34" charset="0"/>
                <a:cs typeface="Arial" pitchFamily="34" charset="0"/>
              </a:rPr>
              <a:t>)</a:t>
            </a:r>
          </a:p>
          <a:p>
            <a:pPr marL="825750" lvl="1" indent="-285750" fontAlgn="base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de-DE" altLang="de-DE" sz="1600" dirty="0" smtClean="0">
                <a:latin typeface="Arial Narrow" panose="020B0606020202030204" pitchFamily="34" charset="0"/>
                <a:cs typeface="Arial" pitchFamily="34" charset="0"/>
              </a:rPr>
              <a:t>Angebote bis Ende April für:</a:t>
            </a:r>
          </a:p>
          <a:p>
            <a:pPr marL="1282950" lvl="2" indent="-285750" fontAlgn="base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de-DE" altLang="de-DE" sz="1600" dirty="0" smtClean="0">
                <a:latin typeface="Arial Narrow" panose="020B0606020202030204" pitchFamily="34" charset="0"/>
                <a:cs typeface="Arial" pitchFamily="34" charset="0"/>
              </a:rPr>
              <a:t>Journalistenreise</a:t>
            </a:r>
          </a:p>
          <a:p>
            <a:pPr marL="1282950" lvl="2" indent="-285750" fontAlgn="base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de-DE" altLang="de-DE" sz="1600" dirty="0" smtClean="0">
                <a:latin typeface="Arial Narrow" panose="020B0606020202030204" pitchFamily="34" charset="0"/>
                <a:cs typeface="Arial" pitchFamily="34" charset="0"/>
              </a:rPr>
              <a:t>Bloggerreise (Zielgruppe Familie)</a:t>
            </a:r>
          </a:p>
          <a:p>
            <a:pPr marL="1282950" lvl="2" indent="-285750" fontAlgn="base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de-DE" altLang="de-DE" sz="1600" dirty="0" smtClean="0">
                <a:latin typeface="Arial Narrow" panose="020B0606020202030204" pitchFamily="34" charset="0"/>
                <a:cs typeface="Arial" pitchFamily="34" charset="0"/>
              </a:rPr>
              <a:t>Print- und Onlinemarketing + Gewinnspiele</a:t>
            </a:r>
          </a:p>
          <a:p>
            <a:pPr marL="1282950" lvl="2" indent="-285750" fontAlgn="base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de-DE" altLang="de-DE" sz="1600" dirty="0" smtClean="0">
                <a:latin typeface="Arial Narrow" panose="020B0606020202030204" pitchFamily="34" charset="0"/>
                <a:cs typeface="Arial" pitchFamily="34" charset="0"/>
              </a:rPr>
              <a:t>Messevertretung</a:t>
            </a:r>
          </a:p>
          <a:p>
            <a:pPr marL="368550" indent="-285750" fontAlgn="base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de-DE" altLang="de-DE" sz="1600" dirty="0" smtClean="0">
                <a:latin typeface="Arial Narrow" panose="020B0606020202030204" pitchFamily="34" charset="0"/>
                <a:cs typeface="Arial" pitchFamily="34" charset="0"/>
              </a:rPr>
              <a:t>Themenmanagement Teutoburger Wald Tourismus (NL)</a:t>
            </a:r>
          </a:p>
          <a:p>
            <a:pPr marL="1282950" lvl="2" indent="-285750" fontAlgn="base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de-DE" altLang="de-DE" sz="1600" dirty="0">
              <a:latin typeface="Arial Narrow" panose="020B0606020202030204" pitchFamily="34" charset="0"/>
              <a:cs typeface="Arial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434" y="1203598"/>
            <a:ext cx="2809014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9136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107504" y="324480"/>
            <a:ext cx="8856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 smtClean="0">
                <a:latin typeface="Arial Narrow" panose="020B0606020202030204" pitchFamily="34" charset="0"/>
              </a:rPr>
              <a:t>LippeCard</a:t>
            </a:r>
            <a:endParaRPr lang="de-DE" sz="1400" dirty="0">
              <a:latin typeface="Arial Narrow" panose="020B0606020202030204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179512" y="915566"/>
            <a:ext cx="8424936" cy="3159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b="1" dirty="0" smtClean="0">
                <a:latin typeface="Arial Narrow" pitchFamily="34" charset="0"/>
              </a:rPr>
              <a:t>Stand:</a:t>
            </a:r>
            <a:endParaRPr lang="de-DE" altLang="de-DE" dirty="0">
              <a:latin typeface="Arial Narrow" pitchFamily="34" charset="0"/>
            </a:endParaRPr>
          </a:p>
          <a:p>
            <a:pPr marL="368550" indent="-285750" fontAlgn="base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600" dirty="0" smtClean="0">
                <a:latin typeface="Arial Narrow" panose="020B0606020202030204" pitchFamily="34" charset="0"/>
                <a:cs typeface="Arial" pitchFamily="34" charset="0"/>
              </a:rPr>
              <a:t>Rückmeldung von 12 Kommunen (ins. 75 </a:t>
            </a:r>
            <a:r>
              <a:rPr lang="de-DE" sz="1600" dirty="0" err="1" smtClean="0">
                <a:latin typeface="Arial Narrow" panose="020B0606020202030204" pitchFamily="34" charset="0"/>
                <a:cs typeface="Arial" pitchFamily="34" charset="0"/>
              </a:rPr>
              <a:t>PoI‘s</a:t>
            </a:r>
            <a:r>
              <a:rPr lang="de-DE" sz="1600" dirty="0" smtClean="0">
                <a:latin typeface="Arial Narrow" panose="020B0606020202030204" pitchFamily="34" charset="0"/>
                <a:cs typeface="Arial" pitchFamily="34" charset="0"/>
              </a:rPr>
              <a:t>)</a:t>
            </a:r>
          </a:p>
          <a:p>
            <a:pPr marL="368550" indent="-285750" fontAlgn="base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600" dirty="0" smtClean="0">
                <a:latin typeface="Arial Narrow" panose="020B0606020202030204" pitchFamily="34" charset="0"/>
                <a:cs typeface="Arial" pitchFamily="34" charset="0"/>
              </a:rPr>
              <a:t>2 </a:t>
            </a:r>
            <a:r>
              <a:rPr lang="de-DE" sz="1600" dirty="0" err="1" smtClean="0">
                <a:latin typeface="Arial Narrow" panose="020B0606020202030204" pitchFamily="34" charset="0"/>
                <a:cs typeface="Arial" pitchFamily="34" charset="0"/>
              </a:rPr>
              <a:t>PoI‘s</a:t>
            </a:r>
            <a:r>
              <a:rPr lang="de-DE" sz="1600" dirty="0" smtClean="0">
                <a:latin typeface="Arial Narrow" panose="020B0606020202030204" pitchFamily="34" charset="0"/>
                <a:cs typeface="Arial" pitchFamily="34" charset="0"/>
              </a:rPr>
              <a:t> jeder Kommune zum auslegen  (32 </a:t>
            </a:r>
            <a:r>
              <a:rPr lang="de-DE" sz="1600" dirty="0" err="1" smtClean="0">
                <a:latin typeface="Arial Narrow" panose="020B0606020202030204" pitchFamily="34" charset="0"/>
                <a:cs typeface="Arial" pitchFamily="34" charset="0"/>
              </a:rPr>
              <a:t>Stk</a:t>
            </a:r>
            <a:r>
              <a:rPr lang="de-DE" sz="1600" dirty="0" smtClean="0">
                <a:latin typeface="Arial Narrow" panose="020B0606020202030204" pitchFamily="34" charset="0"/>
                <a:cs typeface="Arial" pitchFamily="34" charset="0"/>
              </a:rPr>
              <a:t>.)</a:t>
            </a:r>
          </a:p>
          <a:p>
            <a:pPr marL="368550" indent="-285750" fontAlgn="base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600" dirty="0" smtClean="0">
                <a:latin typeface="Arial Narrow" panose="020B0606020202030204" pitchFamily="34" charset="0"/>
                <a:cs typeface="Arial" pitchFamily="34" charset="0"/>
              </a:rPr>
              <a:t>Entscheidungsmöglichkeit:</a:t>
            </a:r>
          </a:p>
          <a:p>
            <a:pPr marL="825750" lvl="1" indent="-285750" fontAlgn="base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600" dirty="0" smtClean="0">
                <a:latin typeface="Arial Narrow" panose="020B0606020202030204" pitchFamily="34" charset="0"/>
                <a:cs typeface="Arial" pitchFamily="34" charset="0"/>
              </a:rPr>
              <a:t>mind.1 x 32er „Wandboard“ oder</a:t>
            </a:r>
          </a:p>
          <a:p>
            <a:pPr marL="825750" lvl="1" indent="-285750" fontAlgn="base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600" dirty="0" smtClean="0">
                <a:latin typeface="Arial Narrow" panose="020B0606020202030204" pitchFamily="34" charset="0"/>
                <a:cs typeface="Arial" pitchFamily="34" charset="0"/>
              </a:rPr>
              <a:t>mind. 2 x 16er „Tischaufsteller“</a:t>
            </a:r>
          </a:p>
          <a:p>
            <a:pPr marL="825750" lvl="1" indent="-285750" fontAlgn="base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de-DE" altLang="de-DE" sz="1600" dirty="0">
              <a:latin typeface="Arial Narrow" panose="020B0606020202030204" pitchFamily="34" charset="0"/>
              <a:cs typeface="Arial" pitchFamily="34" charset="0"/>
            </a:endParaRPr>
          </a:p>
          <a:p>
            <a:pPr marL="82800" fontAlgn="base">
              <a:spcBef>
                <a:spcPts val="800"/>
              </a:spcBef>
              <a:spcAft>
                <a:spcPct val="0"/>
              </a:spcAft>
              <a:defRPr/>
            </a:pPr>
            <a:endParaRPr lang="de-DE" altLang="de-DE" sz="1600" dirty="0" smtClean="0">
              <a:latin typeface="Arial Narrow" panose="020B0606020202030204" pitchFamily="34" charset="0"/>
              <a:cs typeface="Arial" pitchFamily="34" charset="0"/>
            </a:endParaRPr>
          </a:p>
          <a:p>
            <a:pPr marL="1282950" lvl="2" indent="-285750" fontAlgn="base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de-DE" altLang="de-DE" sz="1600" dirty="0">
              <a:latin typeface="Arial Narrow" panose="020B0606020202030204" pitchFamily="34" charset="0"/>
              <a:cs typeface="Arial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996" y="1131589"/>
            <a:ext cx="1980952" cy="30476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131589"/>
            <a:ext cx="1980952" cy="30476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4509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107504" y="324480"/>
            <a:ext cx="8856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 smtClean="0">
                <a:latin typeface="Arial Narrow" panose="020B0606020202030204" pitchFamily="34" charset="0"/>
              </a:rPr>
              <a:t>LippeCard</a:t>
            </a:r>
            <a:endParaRPr lang="de-DE" sz="1400" dirty="0">
              <a:latin typeface="Arial Narrow" panose="020B0606020202030204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4572000" y="1067966"/>
            <a:ext cx="41044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b="1" dirty="0" smtClean="0">
                <a:latin typeface="Arial Narrow" pitchFamily="34" charset="0"/>
              </a:rPr>
              <a:t>Kostenkalkulation bei 2 </a:t>
            </a:r>
            <a:r>
              <a:rPr lang="de-DE" altLang="de-DE" b="1" dirty="0" err="1" smtClean="0">
                <a:latin typeface="Arial Narrow" pitchFamily="34" charset="0"/>
              </a:rPr>
              <a:t>PoI‘s</a:t>
            </a:r>
            <a:r>
              <a:rPr lang="de-DE" altLang="de-DE" b="1" dirty="0" smtClean="0">
                <a:latin typeface="Arial Narrow" pitchFamily="34" charset="0"/>
              </a:rPr>
              <a:t> + 2 x 16„Wandboard“</a:t>
            </a:r>
            <a:endParaRPr lang="de-DE" altLang="de-DE" dirty="0">
              <a:latin typeface="Arial Narrow" pitchFamily="34" charset="0"/>
            </a:endParaRPr>
          </a:p>
          <a:p>
            <a:pPr marL="368550" indent="-285750" fontAlgn="base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600" dirty="0" smtClean="0">
                <a:latin typeface="Arial Narrow" panose="020B0606020202030204" pitchFamily="34" charset="0"/>
                <a:cs typeface="Arial" pitchFamily="34" charset="0"/>
              </a:rPr>
              <a:t>Kosten für 2 Tischaufsteller: 230,00 €</a:t>
            </a:r>
          </a:p>
          <a:p>
            <a:pPr marL="368550" indent="-285750" fontAlgn="base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600" dirty="0" smtClean="0">
                <a:latin typeface="Arial Narrow" panose="020B0606020202030204" pitchFamily="34" charset="0"/>
                <a:cs typeface="Arial" pitchFamily="34" charset="0"/>
              </a:rPr>
              <a:t>Druck + Layout von 2 </a:t>
            </a:r>
            <a:r>
              <a:rPr lang="de-DE" sz="1600" dirty="0" err="1" smtClean="0">
                <a:latin typeface="Arial Narrow" panose="020B0606020202030204" pitchFamily="34" charset="0"/>
                <a:cs typeface="Arial" pitchFamily="34" charset="0"/>
              </a:rPr>
              <a:t>PoI‘s</a:t>
            </a:r>
            <a:r>
              <a:rPr lang="de-DE" sz="1600" dirty="0" smtClean="0">
                <a:latin typeface="Arial Narrow" panose="020B0606020202030204" pitchFamily="34" charset="0"/>
                <a:cs typeface="Arial" pitchFamily="34" charset="0"/>
              </a:rPr>
              <a:t>: 300,00 €</a:t>
            </a:r>
          </a:p>
          <a:p>
            <a:pPr marL="368550" indent="-285750" fontAlgn="base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600" dirty="0" smtClean="0">
                <a:latin typeface="Arial Narrow" panose="020B0606020202030204" pitchFamily="34" charset="0"/>
                <a:cs typeface="Arial" pitchFamily="34" charset="0"/>
              </a:rPr>
              <a:t>Projektabwicklung: 900,00 € </a:t>
            </a:r>
          </a:p>
          <a:p>
            <a:pPr marL="82800" fontAlgn="base">
              <a:spcBef>
                <a:spcPts val="800"/>
              </a:spcBef>
              <a:spcAft>
                <a:spcPct val="0"/>
              </a:spcAft>
              <a:defRPr/>
            </a:pPr>
            <a:r>
              <a:rPr lang="de-DE" sz="1600" b="1" u="dbl" dirty="0" smtClean="0">
                <a:latin typeface="Arial Narrow" panose="020B0606020202030204" pitchFamily="34" charset="0"/>
                <a:cs typeface="Arial" pitchFamily="34" charset="0"/>
              </a:rPr>
              <a:t>Gesamtkosten: 1.430,00 €</a:t>
            </a:r>
          </a:p>
          <a:p>
            <a:pPr marL="82800" fontAlgn="base">
              <a:spcBef>
                <a:spcPts val="800"/>
              </a:spcBef>
              <a:spcAft>
                <a:spcPct val="0"/>
              </a:spcAft>
              <a:defRPr/>
            </a:pPr>
            <a:endParaRPr lang="de-DE" sz="1600" b="1" u="dbl" dirty="0">
              <a:latin typeface="Arial Narrow" panose="020B0606020202030204" pitchFamily="34" charset="0"/>
              <a:cs typeface="Arial" pitchFamily="34" charset="0"/>
            </a:endParaRPr>
          </a:p>
          <a:p>
            <a:pPr marL="82800" fontAlgn="base">
              <a:spcBef>
                <a:spcPts val="800"/>
              </a:spcBef>
              <a:spcAft>
                <a:spcPct val="0"/>
              </a:spcAft>
              <a:defRPr/>
            </a:pPr>
            <a:r>
              <a:rPr lang="de-DE" sz="1600" dirty="0" smtClean="0">
                <a:latin typeface="Arial Narrow" panose="020B0606020202030204" pitchFamily="34" charset="0"/>
                <a:cs typeface="Arial" pitchFamily="34" charset="0"/>
              </a:rPr>
              <a:t>Anteilige Weiterberechnung an Kommune: 395,00 €</a:t>
            </a:r>
          </a:p>
          <a:p>
            <a:pPr marL="540000" lvl="1" fontAlgn="base">
              <a:spcBef>
                <a:spcPts val="800"/>
              </a:spcBef>
              <a:spcAft>
                <a:spcPct val="0"/>
              </a:spcAft>
              <a:defRPr/>
            </a:pPr>
            <a:endParaRPr lang="de-DE" altLang="de-DE" sz="1600" dirty="0">
              <a:latin typeface="Arial Narrow" panose="020B0606020202030204" pitchFamily="34" charset="0"/>
              <a:cs typeface="Arial" pitchFamily="34" charset="0"/>
            </a:endParaRPr>
          </a:p>
          <a:p>
            <a:pPr marL="82800" fontAlgn="base">
              <a:spcBef>
                <a:spcPts val="800"/>
              </a:spcBef>
              <a:spcAft>
                <a:spcPct val="0"/>
              </a:spcAft>
              <a:defRPr/>
            </a:pPr>
            <a:endParaRPr lang="de-DE" altLang="de-DE" sz="1600" dirty="0" smtClean="0">
              <a:latin typeface="Arial Narrow" panose="020B0606020202030204" pitchFamily="34" charset="0"/>
              <a:cs typeface="Arial" pitchFamily="34" charset="0"/>
            </a:endParaRPr>
          </a:p>
          <a:p>
            <a:pPr marL="1282950" lvl="2" indent="-285750" fontAlgn="base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de-DE" altLang="de-DE" sz="1600" dirty="0"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331912" y="1067966"/>
            <a:ext cx="41044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b="1" dirty="0" smtClean="0">
                <a:latin typeface="Arial Narrow" pitchFamily="34" charset="0"/>
              </a:rPr>
              <a:t>Kostenkalkulation bei 2 </a:t>
            </a:r>
            <a:r>
              <a:rPr lang="de-DE" altLang="de-DE" b="1" dirty="0" err="1" smtClean="0">
                <a:latin typeface="Arial Narrow" pitchFamily="34" charset="0"/>
              </a:rPr>
              <a:t>PoI‘s</a:t>
            </a:r>
            <a:r>
              <a:rPr lang="de-DE" altLang="de-DE" b="1" dirty="0" smtClean="0">
                <a:latin typeface="Arial Narrow" pitchFamily="34" charset="0"/>
              </a:rPr>
              <a:t> + 1 x 32 „Wandboard“</a:t>
            </a:r>
            <a:endParaRPr lang="de-DE" altLang="de-DE" dirty="0">
              <a:latin typeface="Arial Narrow" pitchFamily="34" charset="0"/>
            </a:endParaRPr>
          </a:p>
          <a:p>
            <a:pPr marL="368550" indent="-285750" fontAlgn="base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600" dirty="0" smtClean="0">
                <a:latin typeface="Arial Narrow" panose="020B0606020202030204" pitchFamily="34" charset="0"/>
                <a:cs typeface="Arial" pitchFamily="34" charset="0"/>
              </a:rPr>
              <a:t>Kosten für 1 Wandboard: 185,00 €</a:t>
            </a:r>
          </a:p>
          <a:p>
            <a:pPr marL="368550" indent="-285750" fontAlgn="base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600" dirty="0" smtClean="0">
                <a:latin typeface="Arial Narrow" panose="020B0606020202030204" pitchFamily="34" charset="0"/>
                <a:cs typeface="Arial" pitchFamily="34" charset="0"/>
              </a:rPr>
              <a:t>Druck + Layout von 2 </a:t>
            </a:r>
            <a:r>
              <a:rPr lang="de-DE" sz="1600" dirty="0" err="1" smtClean="0">
                <a:latin typeface="Arial Narrow" panose="020B0606020202030204" pitchFamily="34" charset="0"/>
                <a:cs typeface="Arial" pitchFamily="34" charset="0"/>
              </a:rPr>
              <a:t>PoI‘s</a:t>
            </a:r>
            <a:r>
              <a:rPr lang="de-DE" sz="1600" dirty="0" smtClean="0">
                <a:latin typeface="Arial Narrow" panose="020B0606020202030204" pitchFamily="34" charset="0"/>
                <a:cs typeface="Arial" pitchFamily="34" charset="0"/>
              </a:rPr>
              <a:t>: 300,00 €</a:t>
            </a:r>
          </a:p>
          <a:p>
            <a:pPr marL="368550" indent="-285750" fontAlgn="base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600" dirty="0" smtClean="0">
                <a:latin typeface="Arial Narrow" panose="020B0606020202030204" pitchFamily="34" charset="0"/>
                <a:cs typeface="Arial" pitchFamily="34" charset="0"/>
              </a:rPr>
              <a:t>Projektabwicklung: 900,00 € </a:t>
            </a:r>
          </a:p>
          <a:p>
            <a:pPr marL="82800" fontAlgn="base">
              <a:spcBef>
                <a:spcPts val="800"/>
              </a:spcBef>
              <a:spcAft>
                <a:spcPct val="0"/>
              </a:spcAft>
              <a:defRPr/>
            </a:pPr>
            <a:r>
              <a:rPr lang="de-DE" sz="1600" b="1" u="dbl" dirty="0" smtClean="0">
                <a:latin typeface="Arial Narrow" panose="020B0606020202030204" pitchFamily="34" charset="0"/>
                <a:cs typeface="Arial" pitchFamily="34" charset="0"/>
              </a:rPr>
              <a:t>Gesamtkosten: 1.385,00 €</a:t>
            </a:r>
          </a:p>
          <a:p>
            <a:pPr marL="82800" fontAlgn="base">
              <a:spcBef>
                <a:spcPts val="800"/>
              </a:spcBef>
              <a:spcAft>
                <a:spcPct val="0"/>
              </a:spcAft>
              <a:defRPr/>
            </a:pPr>
            <a:endParaRPr lang="de-DE" sz="1600" b="1" u="dbl" dirty="0">
              <a:latin typeface="Arial Narrow" panose="020B0606020202030204" pitchFamily="34" charset="0"/>
              <a:cs typeface="Arial" pitchFamily="34" charset="0"/>
            </a:endParaRPr>
          </a:p>
          <a:p>
            <a:pPr marL="82800" fontAlgn="base">
              <a:spcBef>
                <a:spcPts val="800"/>
              </a:spcBef>
              <a:spcAft>
                <a:spcPct val="0"/>
              </a:spcAft>
              <a:defRPr/>
            </a:pPr>
            <a:r>
              <a:rPr lang="de-DE" sz="1600" dirty="0" smtClean="0">
                <a:latin typeface="Arial Narrow" panose="020B0606020202030204" pitchFamily="34" charset="0"/>
                <a:cs typeface="Arial" pitchFamily="34" charset="0"/>
              </a:rPr>
              <a:t>Anteilige Weiterberechnung an Kommune: 350,00 €</a:t>
            </a:r>
          </a:p>
          <a:p>
            <a:pPr marL="540000" lvl="1" fontAlgn="base">
              <a:spcBef>
                <a:spcPts val="800"/>
              </a:spcBef>
              <a:spcAft>
                <a:spcPct val="0"/>
              </a:spcAft>
              <a:defRPr/>
            </a:pPr>
            <a:endParaRPr lang="de-DE" altLang="de-DE" sz="1600" dirty="0">
              <a:latin typeface="Arial Narrow" panose="020B0606020202030204" pitchFamily="34" charset="0"/>
              <a:cs typeface="Arial" pitchFamily="34" charset="0"/>
            </a:endParaRPr>
          </a:p>
          <a:p>
            <a:pPr marL="82800" fontAlgn="base">
              <a:spcBef>
                <a:spcPts val="800"/>
              </a:spcBef>
              <a:spcAft>
                <a:spcPct val="0"/>
              </a:spcAft>
              <a:defRPr/>
            </a:pPr>
            <a:endParaRPr lang="de-DE" altLang="de-DE" sz="1600" dirty="0" smtClean="0">
              <a:latin typeface="Arial Narrow" panose="020B0606020202030204" pitchFamily="34" charset="0"/>
              <a:cs typeface="Arial" pitchFamily="34" charset="0"/>
            </a:endParaRPr>
          </a:p>
          <a:p>
            <a:pPr marL="1282950" lvl="2" indent="-285750" fontAlgn="base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de-DE" altLang="de-DE" sz="1600" dirty="0">
              <a:latin typeface="Arial Narrow" panose="020B0606020202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99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107504" y="324480"/>
            <a:ext cx="8856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rial Narrow" panose="020B0606020202030204" pitchFamily="34" charset="0"/>
              </a:rPr>
              <a:t>Kurzer Sachstandsbericht der EFRE-Projekte + Qualitätswanderregion</a:t>
            </a:r>
            <a:endParaRPr lang="de-DE" dirty="0">
              <a:latin typeface="Arial Narrow" panose="020B0606020202030204" pitchFamily="34" charset="0"/>
            </a:endParaRPr>
          </a:p>
        </p:txBody>
      </p:sp>
      <p:pic>
        <p:nvPicPr>
          <p:cNvPr id="8" name="Grafik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608" y="4380905"/>
            <a:ext cx="1525588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7FCFF"/>
              </a:clrFrom>
              <a:clrTo>
                <a:srgbClr val="F7F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221" y="4419005"/>
            <a:ext cx="1785937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7"/>
          <p:cNvSpPr txBox="1">
            <a:spLocks noChangeArrowheads="1"/>
          </p:cNvSpPr>
          <p:nvPr/>
        </p:nvSpPr>
        <p:spPr bwMode="auto">
          <a:xfrm>
            <a:off x="144958" y="4156050"/>
            <a:ext cx="40322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800" dirty="0">
                <a:solidFill>
                  <a:schemeClr val="tx1"/>
                </a:solidFill>
                <a:latin typeface="Arial Narrow" pitchFamily="34" charset="0"/>
              </a:rPr>
              <a:t>Dieses Projekt wird durch die Europäische Union und das Land Nordrhein-Westfalen gefördert.</a:t>
            </a:r>
          </a:p>
        </p:txBody>
      </p:sp>
      <p:pic>
        <p:nvPicPr>
          <p:cNvPr id="11" name="Picture 2" descr="Bildergebnis für nrw tourismus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9083" y="3903068"/>
            <a:ext cx="8302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rafi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71" y="4428530"/>
            <a:ext cx="16764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C:\Users\B1009915\Desktop\IMG_3013.JPG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49083" y="867569"/>
            <a:ext cx="1800000" cy="27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hteck 13"/>
          <p:cNvSpPr/>
          <p:nvPr/>
        </p:nvSpPr>
        <p:spPr>
          <a:xfrm>
            <a:off x="179512" y="915566"/>
            <a:ext cx="8424936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>
                <a:latin typeface="Arial Narrow" panose="020B0606020202030204" pitchFamily="34" charset="0"/>
              </a:rPr>
              <a:t>Zukunftsfit Wandern </a:t>
            </a:r>
            <a:endParaRPr lang="de-DE" sz="1200" b="1" dirty="0" smtClean="0">
              <a:latin typeface="Arial Narrow" panose="020B0606020202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 err="1" smtClean="0">
                <a:latin typeface="Arial Narrow" panose="020B0606020202030204" pitchFamily="34" charset="0"/>
              </a:rPr>
              <a:t>GaLa</a:t>
            </a:r>
            <a:r>
              <a:rPr lang="de-DE" sz="1600" dirty="0" smtClean="0">
                <a:latin typeface="Arial Narrow" panose="020B0606020202030204" pitchFamily="34" charset="0"/>
              </a:rPr>
              <a:t>-Bauer ersetzt und repariert zurzeit Zielwegweiser in der Pilotregion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Arial Narrow" panose="020B0606020202030204" pitchFamily="34" charset="0"/>
              </a:rPr>
              <a:t>Aube überarbeitet Kataster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Arial Narrow" panose="020B0606020202030204" pitchFamily="34" charset="0"/>
              </a:rPr>
              <a:t>2019 wurden schon 3 weitere Qualitätsgastgeber ausgezeichnet 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Arial Narrow" panose="020B0606020202030204" pitchFamily="34" charset="0"/>
              </a:rPr>
              <a:t>21 Qualitätsgastgeber (Stand 27. März 2019)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Arial Narrow" panose="020B0606020202030204" pitchFamily="34" charset="0"/>
              </a:rPr>
              <a:t>3 weitere befinden sich </a:t>
            </a:r>
            <a:r>
              <a:rPr lang="de-DE" sz="1400" dirty="0">
                <a:latin typeface="Arial Narrow" panose="020B0606020202030204" pitchFamily="34" charset="0"/>
              </a:rPr>
              <a:t>zurzeit in der </a:t>
            </a:r>
            <a:r>
              <a:rPr lang="de-DE" sz="1400" dirty="0" smtClean="0">
                <a:latin typeface="Arial Narrow" panose="020B0606020202030204" pitchFamily="34" charset="0"/>
              </a:rPr>
              <a:t>Zertifizierungsphase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Arial Narrow" panose="020B0606020202030204" pitchFamily="34" charset="0"/>
              </a:rPr>
              <a:t>5 weitere Gastgeber haben Interesse geäußert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Arial Narrow" panose="020B0606020202030204" pitchFamily="34" charset="0"/>
              </a:rPr>
              <a:t>Ab April wird auch die Gastronomie angesprochen </a:t>
            </a:r>
          </a:p>
        </p:txBody>
      </p:sp>
    </p:spTree>
    <p:extLst>
      <p:ext uri="{BB962C8B-B14F-4D97-AF65-F5344CB8AC3E}">
        <p14:creationId xmlns:p14="http://schemas.microsoft.com/office/powerpoint/2010/main" val="297850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107504" y="324480"/>
            <a:ext cx="8856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Arial Narrow" panose="020B0606020202030204" pitchFamily="34" charset="0"/>
              </a:rPr>
              <a:t>Deutscher Wandertag 2019</a:t>
            </a:r>
            <a:endParaRPr lang="de-DE" sz="1400" dirty="0">
              <a:latin typeface="Arial Narrow" panose="020B0606020202030204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179512" y="843558"/>
            <a:ext cx="8424936" cy="4319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de-DE" altLang="de-DE" sz="1400" dirty="0" smtClean="0">
                <a:latin typeface="Arial Narrow" pitchFamily="34" charset="0"/>
              </a:rPr>
              <a:t>Die </a:t>
            </a:r>
            <a:r>
              <a:rPr lang="de-DE" altLang="de-DE" sz="1400" dirty="0">
                <a:latin typeface="Arial Narrow" pitchFamily="34" charset="0"/>
              </a:rPr>
              <a:t>Zelte in Winterberg und Schmallenberg werden komplett identisch </a:t>
            </a:r>
            <a:r>
              <a:rPr lang="de-DE" altLang="de-DE" sz="1400" dirty="0" smtClean="0">
                <a:latin typeface="Arial Narrow" pitchFamily="34" charset="0"/>
              </a:rPr>
              <a:t>eingerichtet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altLang="de-DE" sz="1400" dirty="0">
              <a:latin typeface="Arial Narrow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de-DE" altLang="de-DE" sz="1400" dirty="0" smtClean="0">
                <a:latin typeface="Arial Narrow" pitchFamily="34" charset="0"/>
              </a:rPr>
              <a:t>Von </a:t>
            </a:r>
            <a:r>
              <a:rPr lang="de-DE" altLang="de-DE" sz="1400" dirty="0">
                <a:latin typeface="Arial Narrow" pitchFamily="34" charset="0"/>
              </a:rPr>
              <a:t>der LTM übernehmen Desiree Steinkamp und Stephanie Rohde den </a:t>
            </a:r>
            <a:r>
              <a:rPr lang="de-DE" altLang="de-DE" sz="1400" dirty="0" smtClean="0">
                <a:latin typeface="Arial Narrow" pitchFamily="34" charset="0"/>
              </a:rPr>
              <a:t>Standdienst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altLang="de-DE" sz="1400" dirty="0">
              <a:latin typeface="Arial Narrow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de-DE" altLang="de-DE" sz="1400" dirty="0" smtClean="0">
                <a:latin typeface="Arial Narrow" pitchFamily="34" charset="0"/>
              </a:rPr>
              <a:t>Teilnehmer</a:t>
            </a:r>
            <a:r>
              <a:rPr lang="de-DE" altLang="de-DE" sz="1400" dirty="0">
                <a:latin typeface="Arial Narrow" pitchFamily="34" charset="0"/>
              </a:rPr>
              <a:t>/ Unteraussteller: Stadt Lügde, Gemeinde Kalletal, Marketing </a:t>
            </a:r>
            <a:r>
              <a:rPr lang="de-DE" altLang="de-DE" sz="1400" dirty="0" err="1">
                <a:latin typeface="Arial Narrow" pitchFamily="34" charset="0"/>
              </a:rPr>
              <a:t>Extertal</a:t>
            </a:r>
            <a:r>
              <a:rPr lang="de-DE" altLang="de-DE" sz="1400" dirty="0">
                <a:latin typeface="Arial Narrow" pitchFamily="34" charset="0"/>
              </a:rPr>
              <a:t>, Stadt Detmold, </a:t>
            </a:r>
            <a:r>
              <a:rPr lang="de-DE" altLang="de-DE" sz="1400" dirty="0" err="1">
                <a:latin typeface="Arial Narrow" pitchFamily="34" charset="0"/>
              </a:rPr>
              <a:t>GesUndTourismus</a:t>
            </a:r>
            <a:r>
              <a:rPr lang="de-DE" altLang="de-DE" sz="1400" dirty="0">
                <a:latin typeface="Arial Narrow" pitchFamily="34" charset="0"/>
              </a:rPr>
              <a:t> Horn Bad Meinberg, </a:t>
            </a:r>
            <a:r>
              <a:rPr lang="de-DE" altLang="de-DE" sz="1400" dirty="0" smtClean="0">
                <a:latin typeface="Arial Narrow" pitchFamily="34" charset="0"/>
              </a:rPr>
              <a:t>Lage, </a:t>
            </a:r>
            <a:r>
              <a:rPr lang="de-DE" altLang="de-DE" sz="1400" dirty="0" err="1" smtClean="0">
                <a:latin typeface="Arial Narrow" pitchFamily="34" charset="0"/>
              </a:rPr>
              <a:t>Oerlinghausen</a:t>
            </a:r>
            <a:r>
              <a:rPr lang="de-DE" altLang="de-DE" sz="1400" dirty="0" smtClean="0">
                <a:latin typeface="Arial Narrow" pitchFamily="34" charset="0"/>
              </a:rPr>
              <a:t> und Schieder-Schwalenberg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altLang="de-DE" sz="1400" dirty="0" smtClean="0">
              <a:latin typeface="Arial Narrow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de-DE" altLang="de-DE" sz="1400" dirty="0" smtClean="0">
                <a:latin typeface="Arial Narrow" pitchFamily="34" charset="0"/>
              </a:rPr>
              <a:t>Bad Salzuflen präsentiert sich auf der Meile der „</a:t>
            </a:r>
            <a:r>
              <a:rPr lang="de-DE" altLang="de-DE" sz="1400" dirty="0" err="1" smtClean="0">
                <a:latin typeface="Arial Narrow" pitchFamily="34" charset="0"/>
              </a:rPr>
              <a:t>Allergikerfreundlichen</a:t>
            </a:r>
            <a:r>
              <a:rPr lang="de-DE" altLang="de-DE" sz="1400" dirty="0" smtClean="0">
                <a:latin typeface="Arial Narrow" pitchFamily="34" charset="0"/>
              </a:rPr>
              <a:t> Kommunen)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altLang="de-DE" sz="1400" dirty="0">
              <a:latin typeface="Arial Narrow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de-DE" altLang="de-DE" sz="1400" dirty="0" smtClean="0">
                <a:latin typeface="Arial Narrow" pitchFamily="34" charset="0"/>
              </a:rPr>
              <a:t>Die </a:t>
            </a:r>
            <a:r>
              <a:rPr lang="de-DE" altLang="de-DE" sz="1400" dirty="0">
                <a:latin typeface="Arial Narrow" pitchFamily="34" charset="0"/>
              </a:rPr>
              <a:t>mitmachenden Städte und Gemeinden überlegen sich kleine </a:t>
            </a:r>
            <a:r>
              <a:rPr lang="de-DE" altLang="de-DE" sz="1400" dirty="0" smtClean="0">
                <a:latin typeface="Arial Narrow" pitchFamily="34" charset="0"/>
              </a:rPr>
              <a:t>Aktionen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altLang="de-DE" sz="1400" dirty="0">
              <a:latin typeface="Arial Narrow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de-DE" altLang="de-DE" sz="1400" dirty="0" smtClean="0">
                <a:latin typeface="Arial Narrow" pitchFamily="34" charset="0"/>
              </a:rPr>
              <a:t>Alle </a:t>
            </a:r>
            <a:r>
              <a:rPr lang="de-DE" altLang="de-DE" sz="1400" dirty="0">
                <a:latin typeface="Arial Narrow" pitchFamily="34" charset="0"/>
              </a:rPr>
              <a:t>Städte und Gemeinden haben die Möglichkeit ihre Produkte zusammen mit den Produkten der LTM vor Ort zu </a:t>
            </a:r>
            <a:r>
              <a:rPr lang="de-DE" altLang="de-DE" sz="1400" dirty="0" smtClean="0">
                <a:latin typeface="Arial Narrow" pitchFamily="34" charset="0"/>
              </a:rPr>
              <a:t>verkaufen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altLang="de-DE" sz="1400" dirty="0">
              <a:latin typeface="Arial Narrow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de-DE" altLang="de-DE" sz="1400" dirty="0" smtClean="0">
                <a:latin typeface="Arial Narrow" pitchFamily="34" charset="0"/>
              </a:rPr>
              <a:t>Das </a:t>
            </a:r>
            <a:r>
              <a:rPr lang="de-DE" altLang="de-DE" sz="1400" dirty="0">
                <a:latin typeface="Arial Narrow" pitchFamily="34" charset="0"/>
              </a:rPr>
              <a:t>VAM wird den Auf- und Abbau vor Ort koordinieren, Bestückung der Prospekte werden die Standdienst-Teilnehmer </a:t>
            </a:r>
            <a:r>
              <a:rPr lang="de-DE" altLang="de-DE" sz="1400" dirty="0" smtClean="0">
                <a:latin typeface="Arial Narrow" pitchFamily="34" charset="0"/>
              </a:rPr>
              <a:t>übernehmen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altLang="de-DE" sz="1400" dirty="0">
              <a:latin typeface="Arial Narrow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de-DE" altLang="de-DE" sz="1400" dirty="0" smtClean="0">
                <a:latin typeface="Arial Narrow" pitchFamily="34" charset="0"/>
              </a:rPr>
              <a:t>Es </a:t>
            </a:r>
            <a:r>
              <a:rPr lang="de-DE" altLang="de-DE" sz="1400" dirty="0">
                <a:latin typeface="Arial Narrow" pitchFamily="34" charset="0"/>
              </a:rPr>
              <a:t>wird einen gemeinsamen Sammeltransport geben, wo alle Mitwirkenden ihre Sachen mitgeben können</a:t>
            </a:r>
          </a:p>
          <a:p>
            <a:pPr marL="368550" indent="-285750" fontAlgn="base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de-DE" altLang="de-DE" sz="1600" dirty="0">
              <a:latin typeface="Arial Narrow" panose="020B0606020202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27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107504" y="324480"/>
            <a:ext cx="8856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Arial Narrow" panose="020B0606020202030204" pitchFamily="34" charset="0"/>
              </a:rPr>
              <a:t>Neues aus den Kommunen </a:t>
            </a:r>
            <a:endParaRPr lang="de-DE" sz="1400" dirty="0">
              <a:latin typeface="Arial Narrow" panose="020B0606020202030204" pitchFamily="34" charset="0"/>
            </a:endParaRPr>
          </a:p>
        </p:txBody>
      </p:sp>
      <p:pic>
        <p:nvPicPr>
          <p:cNvPr id="4" name="Bild 2" descr="Bildschirmfoto 2018-09-03 um 19.57.3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45" y="956923"/>
            <a:ext cx="4538663" cy="12207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Bild 7" descr="Bildschirmfoto 2018-09-03 um 20.05.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03798"/>
            <a:ext cx="4491037" cy="1223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Bild 8" descr="Bildschirmfoto 2018-09-03 um 20.06.1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648" y="3003799"/>
            <a:ext cx="4394200" cy="1223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uppieren 12"/>
          <p:cNvGrpSpPr/>
          <p:nvPr/>
        </p:nvGrpSpPr>
        <p:grpSpPr>
          <a:xfrm>
            <a:off x="4714808" y="919586"/>
            <a:ext cx="4286044" cy="1319622"/>
            <a:chOff x="4714808" y="919586"/>
            <a:chExt cx="4286044" cy="1319622"/>
          </a:xfrm>
        </p:grpSpPr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14808" y="934073"/>
              <a:ext cx="1124076" cy="130513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0" name="Grafik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80900" y="927285"/>
              <a:ext cx="1080120" cy="126014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1" name="Grafik 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854125" y="948808"/>
              <a:ext cx="1073502" cy="126117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2" name="Grafik 1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876174" y="919586"/>
              <a:ext cx="1124678" cy="131962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  <p:extLst>
      <p:ext uri="{BB962C8B-B14F-4D97-AF65-F5344CB8AC3E}">
        <p14:creationId xmlns:p14="http://schemas.microsoft.com/office/powerpoint/2010/main" val="1895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07504" y="324480"/>
            <a:ext cx="8856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Arial Narrow" panose="020B0606020202030204" pitchFamily="34" charset="0"/>
              </a:rPr>
              <a:t>Verschiedenes </a:t>
            </a:r>
            <a:endParaRPr lang="de-DE" sz="1400" dirty="0">
              <a:latin typeface="Arial Narrow" panose="020B0606020202030204" pitchFamily="34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107504" y="915566"/>
            <a:ext cx="84249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800" fontAlgn="base">
              <a:spcBef>
                <a:spcPts val="800"/>
              </a:spcBef>
              <a:spcAft>
                <a:spcPct val="0"/>
              </a:spcAft>
              <a:defRPr/>
            </a:pPr>
            <a:r>
              <a:rPr lang="de-DE" altLang="de-DE" sz="1600" b="1" dirty="0" err="1" smtClean="0">
                <a:latin typeface="Arial Narrow" panose="020B0606020202030204" pitchFamily="34" charset="0"/>
                <a:cs typeface="Arial" pitchFamily="34" charset="0"/>
              </a:rPr>
              <a:t>Social</a:t>
            </a:r>
            <a:r>
              <a:rPr lang="de-DE" altLang="de-DE" sz="1600" b="1" dirty="0" smtClean="0">
                <a:latin typeface="Arial Narrow" panose="020B0606020202030204" pitchFamily="34" charset="0"/>
                <a:cs typeface="Arial" pitchFamily="34" charset="0"/>
              </a:rPr>
              <a:t> Media </a:t>
            </a:r>
            <a:endParaRPr lang="de-DE" altLang="de-DE" sz="1600" b="1" dirty="0">
              <a:latin typeface="Arial Narrow" panose="020B0606020202030204" pitchFamily="34" charset="0"/>
              <a:cs typeface="Arial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/>
          <a:srcRect r="1610"/>
          <a:stretch/>
        </p:blipFill>
        <p:spPr>
          <a:xfrm>
            <a:off x="212858" y="1254120"/>
            <a:ext cx="2342918" cy="34147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48" y="1248397"/>
            <a:ext cx="2374756" cy="341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3922" y="1203598"/>
            <a:ext cx="2390526" cy="341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5549887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07504" y="915566"/>
            <a:ext cx="84249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800" fontAlgn="base">
              <a:spcBef>
                <a:spcPts val="800"/>
              </a:spcBef>
              <a:spcAft>
                <a:spcPct val="0"/>
              </a:spcAft>
              <a:defRPr/>
            </a:pPr>
            <a:r>
              <a:rPr lang="de-DE" altLang="de-DE" sz="1600" b="1" dirty="0" err="1" smtClean="0">
                <a:latin typeface="Arial Narrow" panose="020B0606020202030204" pitchFamily="34" charset="0"/>
                <a:cs typeface="Arial" pitchFamily="34" charset="0"/>
              </a:rPr>
              <a:t>Social</a:t>
            </a:r>
            <a:r>
              <a:rPr lang="de-DE" altLang="de-DE" sz="1600" b="1" dirty="0" smtClean="0">
                <a:latin typeface="Arial Narrow" panose="020B0606020202030204" pitchFamily="34" charset="0"/>
                <a:cs typeface="Arial" pitchFamily="34" charset="0"/>
              </a:rPr>
              <a:t> Media </a:t>
            </a:r>
            <a:endParaRPr lang="de-DE" altLang="de-DE" sz="1600" b="1" dirty="0">
              <a:latin typeface="Arial Narrow" panose="020B0606020202030204" pitchFamily="34" charset="0"/>
              <a:cs typeface="Arial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275043"/>
            <a:ext cx="2420957" cy="341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347" y="1254120"/>
            <a:ext cx="2542350" cy="3459801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0192" y="1263934"/>
            <a:ext cx="2558766" cy="345074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07504" y="324480"/>
            <a:ext cx="8856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Arial Narrow" panose="020B0606020202030204" pitchFamily="34" charset="0"/>
              </a:rPr>
              <a:t>Verschiedenes </a:t>
            </a:r>
            <a:endParaRPr lang="de-DE" sz="1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2455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1254120"/>
            <a:ext cx="6028184" cy="31443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feld 9"/>
          <p:cNvSpPr txBox="1"/>
          <p:nvPr/>
        </p:nvSpPr>
        <p:spPr>
          <a:xfrm>
            <a:off x="107504" y="324480"/>
            <a:ext cx="8856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Arial Narrow" panose="020B0606020202030204" pitchFamily="34" charset="0"/>
              </a:rPr>
              <a:t>Verschiedenes </a:t>
            </a:r>
            <a:endParaRPr lang="de-DE" sz="1400" dirty="0">
              <a:latin typeface="Arial Narrow" panose="020B0606020202030204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107504" y="915566"/>
            <a:ext cx="84249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800" fontAlgn="base">
              <a:spcBef>
                <a:spcPts val="800"/>
              </a:spcBef>
              <a:spcAft>
                <a:spcPct val="0"/>
              </a:spcAft>
              <a:defRPr/>
            </a:pPr>
            <a:r>
              <a:rPr lang="de-DE" altLang="de-DE" sz="1600" b="1" dirty="0" smtClean="0">
                <a:latin typeface="Arial Narrow" panose="020B0606020202030204" pitchFamily="34" charset="0"/>
                <a:cs typeface="Arial" pitchFamily="34" charset="0"/>
              </a:rPr>
              <a:t>MeldeMax </a:t>
            </a:r>
            <a:endParaRPr lang="de-DE" altLang="de-DE" sz="1600" b="1" dirty="0">
              <a:latin typeface="Arial Narrow" panose="020B0606020202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31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107504" y="324480"/>
            <a:ext cx="8856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rial Narrow" panose="020B0606020202030204" pitchFamily="34" charset="0"/>
              </a:rPr>
              <a:t>Kurzer Sachstandsbericht der EFRE-Projekte + Qualitätswanderregion</a:t>
            </a:r>
            <a:endParaRPr lang="de-DE" dirty="0">
              <a:latin typeface="Arial Narrow" panose="020B0606020202030204" pitchFamily="34" charset="0"/>
            </a:endParaRPr>
          </a:p>
        </p:txBody>
      </p:sp>
      <p:pic>
        <p:nvPicPr>
          <p:cNvPr id="8" name="Grafik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899" y="4376616"/>
            <a:ext cx="1525588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7FCFF"/>
              </a:clrFrom>
              <a:clrTo>
                <a:srgbClr val="F7F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01" y="4433766"/>
            <a:ext cx="1785937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7"/>
          <p:cNvSpPr txBox="1">
            <a:spLocks noChangeArrowheads="1"/>
          </p:cNvSpPr>
          <p:nvPr/>
        </p:nvSpPr>
        <p:spPr bwMode="auto">
          <a:xfrm>
            <a:off x="144958" y="4156050"/>
            <a:ext cx="40322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800">
                <a:solidFill>
                  <a:schemeClr val="tx1"/>
                </a:solidFill>
                <a:latin typeface="Arial Narrow" pitchFamily="34" charset="0"/>
              </a:rPr>
              <a:t>Dieses Projekt wird durch die Europäische Union und das Land Nordrhein-Westfalen gefördert.</a:t>
            </a:r>
          </a:p>
        </p:txBody>
      </p:sp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448" y="4089527"/>
            <a:ext cx="729232" cy="729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https://www.land-des-hermann.de/wp-content/uploads/Logo_land-des-hermann_rgb-360x36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91" b="20406"/>
          <a:stretch>
            <a:fillRect/>
          </a:stretch>
        </p:blipFill>
        <p:spPr bwMode="auto">
          <a:xfrm>
            <a:off x="7785095" y="4083918"/>
            <a:ext cx="1179393" cy="734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hteck 16"/>
          <p:cNvSpPr/>
          <p:nvPr/>
        </p:nvSpPr>
        <p:spPr>
          <a:xfrm>
            <a:off x="144958" y="771550"/>
            <a:ext cx="8424936" cy="2929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b="1" dirty="0" err="1" smtClean="0">
                <a:latin typeface="Arial Narrow" pitchFamily="34" charset="0"/>
              </a:rPr>
              <a:t>NaTourEnergie</a:t>
            </a:r>
            <a:r>
              <a:rPr lang="de-DE" altLang="de-DE" b="1" dirty="0" smtClean="0">
                <a:latin typeface="Arial Narrow" pitchFamily="34" charset="0"/>
              </a:rPr>
              <a:t> </a:t>
            </a:r>
            <a:endParaRPr lang="de-DE" altLang="de-DE" dirty="0">
              <a:latin typeface="Arial Narrow" pitchFamily="34" charset="0"/>
            </a:endParaRPr>
          </a:p>
          <a:p>
            <a:pPr marL="368550" indent="-285750" fontAlgn="base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350" dirty="0" smtClean="0">
                <a:latin typeface="Arial Narrow" panose="020B0606020202030204" pitchFamily="34" charset="0"/>
                <a:cs typeface="Arial" pitchFamily="34" charset="0"/>
              </a:rPr>
              <a:t>2019 </a:t>
            </a:r>
            <a:r>
              <a:rPr lang="de-DE" sz="1350" dirty="0">
                <a:latin typeface="Arial Narrow" panose="020B0606020202030204" pitchFamily="34" charset="0"/>
                <a:cs typeface="Arial" pitchFamily="34" charset="0"/>
              </a:rPr>
              <a:t>werden rund 100 </a:t>
            </a:r>
            <a:r>
              <a:rPr lang="de-DE" sz="1350" dirty="0" err="1">
                <a:latin typeface="Arial Narrow" panose="020B0606020202030204" pitchFamily="34" charset="0"/>
                <a:cs typeface="Arial" pitchFamily="34" charset="0"/>
              </a:rPr>
              <a:t>NaTourErlebnisführungen</a:t>
            </a:r>
            <a:r>
              <a:rPr lang="de-DE" sz="1350" dirty="0">
                <a:latin typeface="Arial Narrow" panose="020B0606020202030204" pitchFamily="34" charset="0"/>
                <a:cs typeface="Arial" pitchFamily="34" charset="0"/>
              </a:rPr>
              <a:t> </a:t>
            </a:r>
            <a:r>
              <a:rPr lang="de-DE" sz="1350" dirty="0" smtClean="0">
                <a:latin typeface="Arial Narrow" panose="020B0606020202030204" pitchFamily="34" charset="0"/>
                <a:cs typeface="Arial" pitchFamily="34" charset="0"/>
              </a:rPr>
              <a:t>angeboten</a:t>
            </a:r>
          </a:p>
          <a:p>
            <a:pPr marL="368550" indent="-285750" fontAlgn="base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350" dirty="0" smtClean="0">
                <a:latin typeface="Arial Narrow" panose="020B0606020202030204" pitchFamily="34" charset="0"/>
                <a:cs typeface="Arial" pitchFamily="34" charset="0"/>
              </a:rPr>
              <a:t>Platz </a:t>
            </a:r>
            <a:r>
              <a:rPr lang="de-DE" sz="1350" dirty="0">
                <a:latin typeface="Arial Narrow" panose="020B0606020202030204" pitchFamily="34" charset="0"/>
                <a:cs typeface="Arial" pitchFamily="34" charset="0"/>
              </a:rPr>
              <a:t>3 beim „Sparkassen-Tourismuspreis Westfalen-Lippe 2018“ im Bereich „Innovation“ </a:t>
            </a:r>
          </a:p>
          <a:p>
            <a:pPr marL="368550" indent="-285750" fontAlgn="base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350" dirty="0" err="1">
                <a:latin typeface="Arial Narrow" panose="020B0606020202030204" pitchFamily="34" charset="0"/>
                <a:cs typeface="Arial" pitchFamily="34" charset="0"/>
              </a:rPr>
              <a:t>BaumErlebnispfad</a:t>
            </a:r>
            <a:r>
              <a:rPr lang="de-DE" sz="1350" dirty="0">
                <a:latin typeface="Arial Narrow" panose="020B0606020202030204" pitchFamily="34" charset="0"/>
                <a:cs typeface="Arial" pitchFamily="34" charset="0"/>
              </a:rPr>
              <a:t> </a:t>
            </a:r>
            <a:r>
              <a:rPr lang="de-DE" sz="1350" dirty="0" err="1">
                <a:latin typeface="Arial Narrow" panose="020B0606020202030204" pitchFamily="34" charset="0"/>
                <a:cs typeface="Arial" pitchFamily="34" charset="0"/>
              </a:rPr>
              <a:t>Schwelentrup</a:t>
            </a:r>
            <a:r>
              <a:rPr lang="de-DE" sz="1350" dirty="0">
                <a:latin typeface="Arial Narrow" panose="020B0606020202030204" pitchFamily="34" charset="0"/>
                <a:cs typeface="Arial" pitchFamily="34" charset="0"/>
              </a:rPr>
              <a:t> mit Faltplan zu Baumarten ab April 2019</a:t>
            </a:r>
          </a:p>
          <a:p>
            <a:pPr marL="368550" indent="-285750" fontAlgn="base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350" dirty="0">
                <a:latin typeface="Arial Narrow" panose="020B0606020202030204" pitchFamily="34" charset="0"/>
                <a:cs typeface="Arial" pitchFamily="34" charset="0"/>
              </a:rPr>
              <a:t>Informationsfilme zu Erneuerbaren Energien ab Mai 2019 </a:t>
            </a:r>
          </a:p>
          <a:p>
            <a:pPr marL="368550" indent="-285750" fontAlgn="base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350" dirty="0" err="1">
                <a:latin typeface="Arial Narrow" panose="020B0606020202030204" pitchFamily="34" charset="0"/>
                <a:cs typeface="Arial" pitchFamily="34" charset="0"/>
              </a:rPr>
              <a:t>BienenErlebnispfad</a:t>
            </a:r>
            <a:r>
              <a:rPr lang="de-DE" sz="1350" dirty="0">
                <a:latin typeface="Arial Narrow" panose="020B0606020202030204" pitchFamily="34" charset="0"/>
                <a:cs typeface="Arial" pitchFamily="34" charset="0"/>
              </a:rPr>
              <a:t> </a:t>
            </a:r>
            <a:r>
              <a:rPr lang="de-DE" sz="1350" dirty="0" err="1">
                <a:latin typeface="Arial Narrow" panose="020B0606020202030204" pitchFamily="34" charset="0"/>
                <a:cs typeface="Arial" pitchFamily="34" charset="0"/>
              </a:rPr>
              <a:t>Schwelentrup</a:t>
            </a:r>
            <a:r>
              <a:rPr lang="de-DE" sz="1350" dirty="0">
                <a:latin typeface="Arial Narrow" panose="020B0606020202030204" pitchFamily="34" charset="0"/>
                <a:cs typeface="Arial" pitchFamily="34" charset="0"/>
              </a:rPr>
              <a:t> Einweihung am 1. Mai 2019</a:t>
            </a:r>
          </a:p>
          <a:p>
            <a:pPr marL="368550" indent="-285750" fontAlgn="base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350" dirty="0">
                <a:latin typeface="Arial Narrow" panose="020B0606020202030204" pitchFamily="34" charset="0"/>
                <a:cs typeface="Arial" pitchFamily="34" charset="0"/>
              </a:rPr>
              <a:t>Tag der offenen </a:t>
            </a:r>
            <a:r>
              <a:rPr lang="de-DE" sz="1350" dirty="0" err="1">
                <a:latin typeface="Arial Narrow" panose="020B0606020202030204" pitchFamily="34" charset="0"/>
                <a:cs typeface="Arial" pitchFamily="34" charset="0"/>
              </a:rPr>
              <a:t>NaTourErlebnisführungen</a:t>
            </a:r>
            <a:r>
              <a:rPr lang="de-DE" sz="1350" dirty="0">
                <a:latin typeface="Arial Narrow" panose="020B0606020202030204" pitchFamily="34" charset="0"/>
                <a:cs typeface="Arial" pitchFamily="34" charset="0"/>
              </a:rPr>
              <a:t> 30.06.2019</a:t>
            </a:r>
          </a:p>
          <a:p>
            <a:pPr marL="82800" fontAlgn="base">
              <a:spcBef>
                <a:spcPts val="800"/>
              </a:spcBef>
              <a:spcAft>
                <a:spcPct val="0"/>
              </a:spcAft>
              <a:defRPr/>
            </a:pPr>
            <a:endParaRPr lang="de-DE" sz="1600" dirty="0">
              <a:latin typeface="Arial Narrow" panose="020B0606020202030204" pitchFamily="34" charset="0"/>
            </a:endParaRPr>
          </a:p>
          <a:p>
            <a:pPr marL="82800" fontAlgn="base">
              <a:spcBef>
                <a:spcPts val="800"/>
              </a:spcBef>
              <a:spcAft>
                <a:spcPct val="0"/>
              </a:spcAft>
              <a:defRPr/>
            </a:pPr>
            <a:endParaRPr lang="de-DE" sz="1600" dirty="0" smtClean="0">
              <a:latin typeface="Arial Narrow" panose="020B0606020202030204" pitchFamily="34" charset="0"/>
            </a:endParaRPr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846" y="1880562"/>
            <a:ext cx="2256497" cy="10379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2172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Larissa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Larissa">
    <a:majorFont>
      <a:latin typeface="Arial"/>
      <a:ea typeface="ＭＳ Ｐゴシック"/>
      <a:cs typeface=""/>
    </a:majorFont>
    <a:minorFont>
      <a:latin typeface="Arial"/>
      <a:ea typeface="ＭＳ Ｐゴシック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Larissa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Larissa">
    <a:majorFont>
      <a:latin typeface="Arial"/>
      <a:ea typeface="ＭＳ Ｐゴシック"/>
      <a:cs typeface=""/>
    </a:majorFont>
    <a:minorFont>
      <a:latin typeface="Arial"/>
      <a:ea typeface="ＭＳ Ｐゴシック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Larissa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Larissa">
    <a:majorFont>
      <a:latin typeface="Arial"/>
      <a:ea typeface="ＭＳ Ｐゴシック"/>
      <a:cs typeface=""/>
    </a:majorFont>
    <a:minorFont>
      <a:latin typeface="Arial"/>
      <a:ea typeface="ＭＳ Ｐゴシック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Larissa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Larissa">
    <a:majorFont>
      <a:latin typeface="Arial"/>
      <a:ea typeface="ＭＳ Ｐゴシック"/>
      <a:cs typeface=""/>
    </a:majorFont>
    <a:minorFont>
      <a:latin typeface="Arial"/>
      <a:ea typeface="ＭＳ Ｐゴシック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Larissa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Larissa">
    <a:majorFont>
      <a:latin typeface="Arial"/>
      <a:ea typeface="ＭＳ Ｐゴシック"/>
      <a:cs typeface=""/>
    </a:majorFont>
    <a:minorFont>
      <a:latin typeface="Arial"/>
      <a:ea typeface="ＭＳ Ｐゴシック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Larissa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Larissa">
    <a:majorFont>
      <a:latin typeface="Arial"/>
      <a:ea typeface="ＭＳ Ｐゴシック"/>
      <a:cs typeface=""/>
    </a:majorFont>
    <a:minorFont>
      <a:latin typeface="Arial"/>
      <a:ea typeface="ＭＳ Ｐゴシック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Larissa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Larissa">
    <a:majorFont>
      <a:latin typeface="Arial"/>
      <a:ea typeface="ＭＳ Ｐゴシック"/>
      <a:cs typeface=""/>
    </a:majorFont>
    <a:minorFont>
      <a:latin typeface="Arial"/>
      <a:ea typeface="ＭＳ Ｐゴシック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Larissa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Larissa">
    <a:majorFont>
      <a:latin typeface="Arial"/>
      <a:ea typeface="ＭＳ Ｐゴシック"/>
      <a:cs typeface=""/>
    </a:majorFont>
    <a:minorFont>
      <a:latin typeface="Arial"/>
      <a:ea typeface="ＭＳ Ｐゴシック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Larissa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Larissa">
    <a:majorFont>
      <a:latin typeface="Arial"/>
      <a:ea typeface="ＭＳ Ｐゴシック"/>
      <a:cs typeface=""/>
    </a:majorFont>
    <a:minorFont>
      <a:latin typeface="Arial"/>
      <a:ea typeface="ＭＳ Ｐゴシック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Larissa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Larissa">
    <a:majorFont>
      <a:latin typeface="Arial"/>
      <a:ea typeface="ＭＳ Ｐゴシック"/>
      <a:cs typeface=""/>
    </a:majorFont>
    <a:minorFont>
      <a:latin typeface="Arial"/>
      <a:ea typeface="ＭＳ Ｐゴシック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Larissa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Larissa">
    <a:majorFont>
      <a:latin typeface="Arial"/>
      <a:ea typeface="ＭＳ Ｐゴシック"/>
      <a:cs typeface=""/>
    </a:majorFont>
    <a:minorFont>
      <a:latin typeface="Arial"/>
      <a:ea typeface="ＭＳ Ｐゴシック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Larissa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Larissa">
    <a:majorFont>
      <a:latin typeface="Arial"/>
      <a:ea typeface="ＭＳ Ｐゴシック"/>
      <a:cs typeface=""/>
    </a:majorFont>
    <a:minorFont>
      <a:latin typeface="Arial"/>
      <a:ea typeface="ＭＳ Ｐゴシック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Larissa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Larissa">
    <a:majorFont>
      <a:latin typeface="Arial"/>
      <a:ea typeface="ＭＳ Ｐゴシック"/>
      <a:cs typeface=""/>
    </a:majorFont>
    <a:minorFont>
      <a:latin typeface="Arial"/>
      <a:ea typeface="ＭＳ Ｐゴシック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Larissa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Larissa">
    <a:majorFont>
      <a:latin typeface="Arial"/>
      <a:ea typeface="ＭＳ Ｐゴシック"/>
      <a:cs typeface=""/>
    </a:majorFont>
    <a:minorFont>
      <a:latin typeface="Arial"/>
      <a:ea typeface="ＭＳ Ｐゴシック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Larissa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Larissa">
    <a:majorFont>
      <a:latin typeface="Arial"/>
      <a:ea typeface="ＭＳ Ｐゴシック"/>
      <a:cs typeface=""/>
    </a:majorFont>
    <a:minorFont>
      <a:latin typeface="Arial"/>
      <a:ea typeface="ＭＳ Ｐゴシック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Larissa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Larissa">
    <a:majorFont>
      <a:latin typeface="Arial"/>
      <a:ea typeface="ＭＳ Ｐゴシック"/>
      <a:cs typeface=""/>
    </a:majorFont>
    <a:minorFont>
      <a:latin typeface="Arial"/>
      <a:ea typeface="ＭＳ Ｐゴシック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Larissa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Larissa">
    <a:majorFont>
      <a:latin typeface="Arial"/>
      <a:ea typeface="ＭＳ Ｐゴシック"/>
      <a:cs typeface=""/>
    </a:majorFont>
    <a:minorFont>
      <a:latin typeface="Arial"/>
      <a:ea typeface="ＭＳ Ｐゴシック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5.xml><?xml version="1.0" encoding="utf-8"?>
<a:themeOverride xmlns:a="http://schemas.openxmlformats.org/drawingml/2006/main">
  <a:clrScheme name="Larissa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Larissa">
    <a:majorFont>
      <a:latin typeface="Arial"/>
      <a:ea typeface="ＭＳ Ｐゴシック"/>
      <a:cs typeface=""/>
    </a:majorFont>
    <a:minorFont>
      <a:latin typeface="Arial"/>
      <a:ea typeface="ＭＳ Ｐゴシック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6.xml><?xml version="1.0" encoding="utf-8"?>
<a:themeOverride xmlns:a="http://schemas.openxmlformats.org/drawingml/2006/main">
  <a:clrScheme name="Larissa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Larissa">
    <a:majorFont>
      <a:latin typeface="Arial"/>
      <a:ea typeface="ＭＳ Ｐゴシック"/>
      <a:cs typeface=""/>
    </a:majorFont>
    <a:minorFont>
      <a:latin typeface="Arial"/>
      <a:ea typeface="ＭＳ Ｐゴシック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7.xml><?xml version="1.0" encoding="utf-8"?>
<a:themeOverride xmlns:a="http://schemas.openxmlformats.org/drawingml/2006/main">
  <a:clrScheme name="Larissa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Larissa">
    <a:majorFont>
      <a:latin typeface="Arial"/>
      <a:ea typeface="ＭＳ Ｐゴシック"/>
      <a:cs typeface=""/>
    </a:majorFont>
    <a:minorFont>
      <a:latin typeface="Arial"/>
      <a:ea typeface="ＭＳ Ｐゴシック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8.xml><?xml version="1.0" encoding="utf-8"?>
<a:themeOverride xmlns:a="http://schemas.openxmlformats.org/drawingml/2006/main">
  <a:clrScheme name="Larissa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Larissa">
    <a:majorFont>
      <a:latin typeface="Arial"/>
      <a:ea typeface="ＭＳ Ｐゴシック"/>
      <a:cs typeface=""/>
    </a:majorFont>
    <a:minorFont>
      <a:latin typeface="Arial"/>
      <a:ea typeface="ＭＳ Ｐゴシック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9.xml><?xml version="1.0" encoding="utf-8"?>
<a:themeOverride xmlns:a="http://schemas.openxmlformats.org/drawingml/2006/main">
  <a:clrScheme name="Larissa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Larissa">
    <a:majorFont>
      <a:latin typeface="Arial"/>
      <a:ea typeface="ＭＳ Ｐゴシック"/>
      <a:cs typeface=""/>
    </a:majorFont>
    <a:minorFont>
      <a:latin typeface="Arial"/>
      <a:ea typeface="ＭＳ Ｐゴシック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Larissa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Larissa">
    <a:majorFont>
      <a:latin typeface="Arial"/>
      <a:ea typeface="ＭＳ Ｐゴシック"/>
      <a:cs typeface=""/>
    </a:majorFont>
    <a:minorFont>
      <a:latin typeface="Arial"/>
      <a:ea typeface="ＭＳ Ｐゴシック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0.xml><?xml version="1.0" encoding="utf-8"?>
<a:themeOverride xmlns:a="http://schemas.openxmlformats.org/drawingml/2006/main">
  <a:clrScheme name="Larissa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Larissa">
    <a:majorFont>
      <a:latin typeface="Arial"/>
      <a:ea typeface="ＭＳ Ｐゴシック"/>
      <a:cs typeface=""/>
    </a:majorFont>
    <a:minorFont>
      <a:latin typeface="Arial"/>
      <a:ea typeface="ＭＳ Ｐゴシック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1.xml><?xml version="1.0" encoding="utf-8"?>
<a:themeOverride xmlns:a="http://schemas.openxmlformats.org/drawingml/2006/main">
  <a:clrScheme name="Larissa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Larissa">
    <a:majorFont>
      <a:latin typeface="Arial"/>
      <a:ea typeface="ＭＳ Ｐゴシック"/>
      <a:cs typeface=""/>
    </a:majorFont>
    <a:minorFont>
      <a:latin typeface="Arial"/>
      <a:ea typeface="ＭＳ Ｐゴシック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2.xml><?xml version="1.0" encoding="utf-8"?>
<a:themeOverride xmlns:a="http://schemas.openxmlformats.org/drawingml/2006/main">
  <a:clrScheme name="Larissa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Larissa">
    <a:majorFont>
      <a:latin typeface="Arial"/>
      <a:ea typeface="ＭＳ Ｐゴシック"/>
      <a:cs typeface=""/>
    </a:majorFont>
    <a:minorFont>
      <a:latin typeface="Arial"/>
      <a:ea typeface="ＭＳ Ｐゴシック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3.xml><?xml version="1.0" encoding="utf-8"?>
<a:themeOverride xmlns:a="http://schemas.openxmlformats.org/drawingml/2006/main">
  <a:clrScheme name="Larissa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Larissa">
    <a:majorFont>
      <a:latin typeface="Arial"/>
      <a:ea typeface="ＭＳ Ｐゴシック"/>
      <a:cs typeface=""/>
    </a:majorFont>
    <a:minorFont>
      <a:latin typeface="Arial"/>
      <a:ea typeface="ＭＳ Ｐゴシック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4.xml><?xml version="1.0" encoding="utf-8"?>
<a:themeOverride xmlns:a="http://schemas.openxmlformats.org/drawingml/2006/main">
  <a:clrScheme name="Larissa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Larissa">
    <a:majorFont>
      <a:latin typeface="Arial"/>
      <a:ea typeface="ＭＳ Ｐゴシック"/>
      <a:cs typeface=""/>
    </a:majorFont>
    <a:minorFont>
      <a:latin typeface="Arial"/>
      <a:ea typeface="ＭＳ Ｐゴシック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5.xml><?xml version="1.0" encoding="utf-8"?>
<a:themeOverride xmlns:a="http://schemas.openxmlformats.org/drawingml/2006/main">
  <a:clrScheme name="Larissa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Larissa">
    <a:majorFont>
      <a:latin typeface="Arial"/>
      <a:ea typeface="ＭＳ Ｐゴシック"/>
      <a:cs typeface=""/>
    </a:majorFont>
    <a:minorFont>
      <a:latin typeface="Arial"/>
      <a:ea typeface="ＭＳ Ｐゴシック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6.xml><?xml version="1.0" encoding="utf-8"?>
<a:themeOverride xmlns:a="http://schemas.openxmlformats.org/drawingml/2006/main">
  <a:clrScheme name="Larissa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Larissa">
    <a:majorFont>
      <a:latin typeface="Arial"/>
      <a:ea typeface="ＭＳ Ｐゴシック"/>
      <a:cs typeface=""/>
    </a:majorFont>
    <a:minorFont>
      <a:latin typeface="Arial"/>
      <a:ea typeface="ＭＳ Ｐゴシック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Larissa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Larissa">
    <a:majorFont>
      <a:latin typeface="Arial"/>
      <a:ea typeface="ＭＳ Ｐゴシック"/>
      <a:cs typeface=""/>
    </a:majorFont>
    <a:minorFont>
      <a:latin typeface="Arial"/>
      <a:ea typeface="ＭＳ Ｐゴシック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Larissa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Larissa">
    <a:majorFont>
      <a:latin typeface="Arial"/>
      <a:ea typeface="ＭＳ Ｐゴシック"/>
      <a:cs typeface=""/>
    </a:majorFont>
    <a:minorFont>
      <a:latin typeface="Arial"/>
      <a:ea typeface="ＭＳ Ｐゴシック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Larissa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Larissa">
    <a:majorFont>
      <a:latin typeface="Arial"/>
      <a:ea typeface="ＭＳ Ｐゴシック"/>
      <a:cs typeface=""/>
    </a:majorFont>
    <a:minorFont>
      <a:latin typeface="Arial"/>
      <a:ea typeface="ＭＳ Ｐゴシック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Larissa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Larissa">
    <a:majorFont>
      <a:latin typeface="Arial"/>
      <a:ea typeface="ＭＳ Ｐゴシック"/>
      <a:cs typeface=""/>
    </a:majorFont>
    <a:minorFont>
      <a:latin typeface="Arial"/>
      <a:ea typeface="ＭＳ Ｐゴシック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Larissa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Larissa">
    <a:majorFont>
      <a:latin typeface="Arial"/>
      <a:ea typeface="ＭＳ Ｐゴシック"/>
      <a:cs typeface=""/>
    </a:majorFont>
    <a:minorFont>
      <a:latin typeface="Arial"/>
      <a:ea typeface="ＭＳ Ｐゴシック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Larissa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Larissa">
    <a:majorFont>
      <a:latin typeface="Arial"/>
      <a:ea typeface="ＭＳ Ｐゴシック"/>
      <a:cs typeface=""/>
    </a:majorFont>
    <a:minorFont>
      <a:latin typeface="Arial"/>
      <a:ea typeface="ＭＳ Ｐゴシック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2446</Words>
  <Application>Microsoft Office PowerPoint</Application>
  <PresentationFormat>Bildschirmpräsentation (16:9)</PresentationFormat>
  <Paragraphs>852</Paragraphs>
  <Slides>84</Slides>
  <Notes>42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84</vt:i4>
      </vt:variant>
    </vt:vector>
  </HeadingPairs>
  <TitlesOfParts>
    <vt:vector size="95" baseType="lpstr">
      <vt:lpstr>MS PGothic</vt:lpstr>
      <vt:lpstr>MS PGothic</vt:lpstr>
      <vt:lpstr>Arial</vt:lpstr>
      <vt:lpstr>Arial Narrow</vt:lpstr>
      <vt:lpstr>Arial Unicode MS</vt:lpstr>
      <vt:lpstr>Calibri</vt:lpstr>
      <vt:lpstr>Century Gothic</vt:lpstr>
      <vt:lpstr>Times New Roman</vt:lpstr>
      <vt:lpstr>ヒラギノ角ゴ Pro W3</vt:lpstr>
      <vt:lpstr>Larissa</vt:lpstr>
      <vt:lpstr>Benutzerdefiniertes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Endauswertung Veranstaltungen 2018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Kreis Lippe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Koch, Christina (Kreis Lippe / LTM AG)</dc:creator>
  <cp:lastModifiedBy>Koch, Christina (Kreis Lippe)</cp:lastModifiedBy>
  <cp:revision>214</cp:revision>
  <cp:lastPrinted>2019-04-03T09:46:40Z</cp:lastPrinted>
  <dcterms:created xsi:type="dcterms:W3CDTF">2015-11-12T10:32:25Z</dcterms:created>
  <dcterms:modified xsi:type="dcterms:W3CDTF">2020-02-14T08:14:16Z</dcterms:modified>
</cp:coreProperties>
</file>